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8" r:id="rId5"/>
    <p:sldId id="260" r:id="rId6"/>
    <p:sldId id="265" r:id="rId7"/>
    <p:sldId id="263" r:id="rId8"/>
    <p:sldId id="261" r:id="rId9"/>
    <p:sldId id="262" r:id="rId10"/>
    <p:sldId id="264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stor.org/stable/40043013" TargetMode="External"/><Relationship Id="rId3" Type="http://schemas.openxmlformats.org/officeDocument/2006/relationships/hyperlink" Target="https://doi.org/10.3390/socsci13010024" TargetMode="External"/><Relationship Id="rId7" Type="http://schemas.openxmlformats.org/officeDocument/2006/relationships/hyperlink" Target="https://doi.org/10.1007/s11482-025-10485-3" TargetMode="External"/><Relationship Id="rId2" Type="http://schemas.openxmlformats.org/officeDocument/2006/relationships/hyperlink" Target="https://doi.org/10.3389/fpsyg.2024.1280366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i.org/10.3389/fpsyg.2019.02895" TargetMode="External"/><Relationship Id="rId11" Type="http://schemas.openxmlformats.org/officeDocument/2006/relationships/hyperlink" Target="https://doi.org/10.55589/bsbd.1304741" TargetMode="External"/><Relationship Id="rId5" Type="http://schemas.openxmlformats.org/officeDocument/2006/relationships/hyperlink" Target="https://doi.org/10.1007/s41111-021-00186-1" TargetMode="External"/><Relationship Id="rId10" Type="http://schemas.openxmlformats.org/officeDocument/2006/relationships/hyperlink" Target="http://www.jstor.org/stable/43111456" TargetMode="External"/><Relationship Id="rId4" Type="http://schemas.openxmlformats.org/officeDocument/2006/relationships/hyperlink" Target="https://eric.ed.gov/?id=ED018821" TargetMode="External"/><Relationship Id="rId9" Type="http://schemas.openxmlformats.org/officeDocument/2006/relationships/hyperlink" Target="https://doi.org/10.1080/1369183X.2018.142808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3233-E788-82A1-607D-29E9CD47B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61" y="1461155"/>
            <a:ext cx="11029615" cy="2495800"/>
          </a:xfrm>
        </p:spPr>
        <p:txBody>
          <a:bodyPr>
            <a:noAutofit/>
          </a:bodyPr>
          <a:lstStyle/>
          <a:p>
            <a:r>
              <a:rPr lang="en-GB" sz="4000" b="1" dirty="0"/>
              <a:t>The Impact of Perceived Economic Insecurity on Negative Attitudes Toward Immigrants in the World Value Survey Data</a:t>
            </a:r>
            <a:endParaRPr lang="de-CH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4F0ADE-EA57-E144-6657-DAD24B742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349" y="5220146"/>
            <a:ext cx="11029615" cy="1227788"/>
          </a:xfrm>
        </p:spPr>
        <p:txBody>
          <a:bodyPr>
            <a:normAutofit fontScale="25000" lnSpcReduction="20000"/>
          </a:bodyPr>
          <a:lstStyle/>
          <a:p>
            <a:r>
              <a:rPr lang="de-CH" sz="8400" dirty="0">
                <a:solidFill>
                  <a:schemeClr val="bg1"/>
                </a:solidFill>
              </a:rPr>
              <a:t>Armin Shoja Ardalan - Senior Capstone in Psychology</a:t>
            </a:r>
          </a:p>
          <a:p>
            <a:r>
              <a:rPr lang="de-CH" sz="8400" dirty="0">
                <a:solidFill>
                  <a:schemeClr val="bg1"/>
                </a:solidFill>
              </a:rPr>
              <a:t>Professor - Heidi Toivonen</a:t>
            </a:r>
          </a:p>
          <a:p>
            <a:r>
              <a:rPr lang="de-CH" sz="8400" dirty="0">
                <a:solidFill>
                  <a:schemeClr val="bg1"/>
                </a:solidFill>
              </a:rPr>
              <a:t>Franklin University Switzerland</a:t>
            </a:r>
          </a:p>
          <a:p>
            <a:endParaRPr lang="de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64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EE5A20-1D18-DAC0-980F-45B847429122}"/>
              </a:ext>
            </a:extLst>
          </p:cNvPr>
          <p:cNvSpPr txBox="1"/>
          <p:nvPr/>
        </p:nvSpPr>
        <p:spPr>
          <a:xfrm>
            <a:off x="537328" y="867267"/>
            <a:ext cx="500563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500" dirty="0">
                <a:solidFill>
                  <a:schemeClr val="accent1"/>
                </a:solidFill>
                <a:latin typeface="+mj-lt"/>
              </a:rPr>
              <a:t>Introduction</a:t>
            </a:r>
            <a:endParaRPr lang="de-CH" sz="55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A8DAF-74CD-B7C4-C6C7-3B2E62DDBB98}"/>
              </a:ext>
            </a:extLst>
          </p:cNvPr>
          <p:cNvSpPr txBox="1"/>
          <p:nvPr/>
        </p:nvSpPr>
        <p:spPr>
          <a:xfrm>
            <a:off x="537328" y="2145096"/>
            <a:ext cx="10925666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Intergroup relations and prejudice are fundamental issues in contemporary societies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Immigration attitudes studied within social psychology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Perceived economic insecurity → sense of competition over scarce resources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Immigrants are potentially perceived as an outgroup, even without direct competition</a:t>
            </a:r>
          </a:p>
        </p:txBody>
      </p:sp>
    </p:spTree>
    <p:extLst>
      <p:ext uri="{BB962C8B-B14F-4D97-AF65-F5344CB8AC3E}">
        <p14:creationId xmlns:p14="http://schemas.microsoft.com/office/powerpoint/2010/main" val="4023657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7D155-84FA-B007-2502-AB90BA885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818976-00C3-D862-B7BE-EF4182FE606A}"/>
              </a:ext>
            </a:extLst>
          </p:cNvPr>
          <p:cNvSpPr txBox="1"/>
          <p:nvPr/>
        </p:nvSpPr>
        <p:spPr>
          <a:xfrm>
            <a:off x="461912" y="744718"/>
            <a:ext cx="111173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0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Background &amp; Previous Research</a:t>
            </a:r>
            <a:endParaRPr kumimoji="0" lang="de-CH" sz="5000" b="0" i="0" u="none" strike="noStrike" kern="1200" cap="none" spc="0" normalizeH="0" baseline="0" noProof="0" dirty="0">
              <a:ln>
                <a:noFill/>
              </a:ln>
              <a:solidFill>
                <a:srgbClr val="4D143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4D32E-27F6-9374-376B-ABD4FC475BA0}"/>
              </a:ext>
            </a:extLst>
          </p:cNvPr>
          <p:cNvSpPr txBox="1"/>
          <p:nvPr/>
        </p:nvSpPr>
        <p:spPr>
          <a:xfrm>
            <a:off x="179108" y="2544436"/>
            <a:ext cx="816361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Robbers Cave Experiment (Sherif &amp; Sherif, 1954): intergroup hostility rises when resources feel scarce</a:t>
            </a:r>
          </a:p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Perceived scarcity ≠ real scarcity: perception is enough</a:t>
            </a:r>
          </a:p>
          <a:p>
            <a:pPr marL="457200" indent="-4572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Gap in literature: few cross-national, large-scale studies, as well as using the same variables in WVS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A7B35-B8EB-4811-75BB-B3A48EFE1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101" y="1677971"/>
            <a:ext cx="3449899" cy="518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777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2980B-FE26-E7B6-07CA-780F77752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C0C21C-C9BE-E6E2-402A-181FF89C2970}"/>
              </a:ext>
            </a:extLst>
          </p:cNvPr>
          <p:cNvSpPr txBox="1"/>
          <p:nvPr/>
        </p:nvSpPr>
        <p:spPr>
          <a:xfrm>
            <a:off x="537328" y="867267"/>
            <a:ext cx="1111734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55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Research Question &amp; Hypothesis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50A94-7239-4E10-9E25-780401E38B21}"/>
              </a:ext>
            </a:extLst>
          </p:cNvPr>
          <p:cNvSpPr txBox="1"/>
          <p:nvPr/>
        </p:nvSpPr>
        <p:spPr>
          <a:xfrm>
            <a:off x="537328" y="2145096"/>
            <a:ext cx="10925666" cy="3954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RQ: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Does perceived economic insecurity predict negative attitudes toward immigrants?</a:t>
            </a:r>
          </a:p>
          <a:p>
            <a:pPr marL="285750" marR="0" lvl="0" indent="-2857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H: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Higher perceived economic insecurity </a:t>
            </a:r>
            <a:r>
              <a:rPr lang="en-US" sz="3000" dirty="0">
                <a:solidFill>
                  <a:prstClr val="black"/>
                </a:solidFill>
                <a:latin typeface="Gill Sans MT" panose="020B0502020104020203"/>
              </a:rPr>
              <a:t>leads to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higher negative attitudes toward immigrants</a:t>
            </a:r>
          </a:p>
        </p:txBody>
      </p:sp>
    </p:spTree>
    <p:extLst>
      <p:ext uri="{BB962C8B-B14F-4D97-AF65-F5344CB8AC3E}">
        <p14:creationId xmlns:p14="http://schemas.microsoft.com/office/powerpoint/2010/main" val="169152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48B17-E58A-8DE2-699F-122767857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AEE408-C8C6-D99D-EE93-D23E4F01E7A4}"/>
              </a:ext>
            </a:extLst>
          </p:cNvPr>
          <p:cNvSpPr txBox="1"/>
          <p:nvPr/>
        </p:nvSpPr>
        <p:spPr>
          <a:xfrm>
            <a:off x="537327" y="980387"/>
            <a:ext cx="500563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5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Method</a:t>
            </a:r>
            <a:endParaRPr kumimoji="0" lang="de-CH" sz="55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0F650-935F-31BC-B641-DF0AAEFA9936}"/>
              </a:ext>
            </a:extLst>
          </p:cNvPr>
          <p:cNvSpPr txBox="1"/>
          <p:nvPr/>
        </p:nvSpPr>
        <p:spPr>
          <a:xfrm>
            <a:off x="537327" y="2130453"/>
            <a:ext cx="11038790" cy="4261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900" dirty="0">
                <a:solidFill>
                  <a:srgbClr val="4D1434"/>
                </a:solidFill>
                <a:cs typeface="Times New Roman" panose="02020603050405020304" pitchFamily="18" charset="0"/>
              </a:rPr>
              <a:t>Q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uantitative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cross-sectional, correlational research design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Based on secondary data from the seventh wave (2017-2022) of the </a:t>
            </a:r>
            <a:r>
              <a:rPr lang="en-US" sz="2900" dirty="0">
                <a:solidFill>
                  <a:srgbClr val="4D1434"/>
                </a:solidFill>
                <a:cs typeface="Times New Roman" panose="02020603050405020304" pitchFamily="18" charset="0"/>
              </a:rPr>
              <a:t>World Values Survey 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IBM SPSS to analyze</a:t>
            </a:r>
          </a:p>
          <a:p>
            <a:pPr marL="457200" lvl="0" indent="-4572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de-CH" sz="29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 countries selected: Australia,</a:t>
            </a:r>
            <a:r>
              <a:rPr lang="de-CH" sz="2900" dirty="0">
                <a:solidFill>
                  <a:srgbClr val="4D1434"/>
                </a:solidFill>
                <a:cs typeface="Times New Roman" panose="02020603050405020304" pitchFamily="18" charset="0"/>
              </a:rPr>
              <a:t> Canada,</a:t>
            </a:r>
            <a:r>
              <a:rPr kumimoji="0" lang="de-CH" sz="29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Jordan, New Zealand, and Singapore</a:t>
            </a:r>
          </a:p>
        </p:txBody>
      </p:sp>
    </p:spTree>
    <p:extLst>
      <p:ext uri="{BB962C8B-B14F-4D97-AF65-F5344CB8AC3E}">
        <p14:creationId xmlns:p14="http://schemas.microsoft.com/office/powerpoint/2010/main" val="6282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BD84C-CD59-6272-1CB6-B42817F98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AD6C0C-72E1-4F6C-8BD6-EB4065C21903}"/>
              </a:ext>
            </a:extLst>
          </p:cNvPr>
          <p:cNvSpPr txBox="1"/>
          <p:nvPr/>
        </p:nvSpPr>
        <p:spPr>
          <a:xfrm>
            <a:off x="725863" y="942682"/>
            <a:ext cx="111173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5500" dirty="0">
                <a:solidFill>
                  <a:srgbClr val="4D1434"/>
                </a:solidFill>
                <a:latin typeface="Gill Sans MT" panose="020B0502020104020203"/>
              </a:rPr>
              <a:t>Indices</a:t>
            </a:r>
            <a:endParaRPr kumimoji="0" lang="de-CH" sz="5500" b="0" i="0" u="none" strike="noStrike" kern="1200" cap="none" spc="0" normalizeH="0" baseline="0" noProof="0" dirty="0">
              <a:ln>
                <a:noFill/>
              </a:ln>
              <a:solidFill>
                <a:srgbClr val="4D143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60E68-6FCA-5708-57E5-1107B3049A00}"/>
              </a:ext>
            </a:extLst>
          </p:cNvPr>
          <p:cNvSpPr txBox="1"/>
          <p:nvPr/>
        </p:nvSpPr>
        <p:spPr>
          <a:xfrm>
            <a:off x="433632" y="2249574"/>
            <a:ext cx="1079369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/>
                </a:solidFill>
              </a:rPr>
              <a:t>Q50 “How satisfied are you with the financial situation of your household? Please use this card to help with your answer”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2"/>
                </a:solidFill>
              </a:rPr>
              <a:t>“To what degree are you worried about the following situations?” Q142 “Losing my job or not finding a job” Q143 “Not being able to give my children a good education”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C1E227-29B5-4C5E-C261-BEB2363D28FD}"/>
              </a:ext>
            </a:extLst>
          </p:cNvPr>
          <p:cNvSpPr txBox="1"/>
          <p:nvPr/>
        </p:nvSpPr>
        <p:spPr>
          <a:xfrm>
            <a:off x="433632" y="4633683"/>
            <a:ext cx="107936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1"/>
                </a:solidFill>
              </a:rPr>
              <a:t>Q21 “On this list are various groups of people. Could you please mention any that you would not like to have as neighbors?” (Immigrants/foreign workers).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chemeClr val="accent1"/>
                </a:solidFill>
              </a:rPr>
              <a:t>Q34 “When jobs are scarce: employers should give priority to (nation) people over immigrants”</a:t>
            </a:r>
          </a:p>
        </p:txBody>
      </p:sp>
    </p:spTree>
    <p:extLst>
      <p:ext uri="{BB962C8B-B14F-4D97-AF65-F5344CB8AC3E}">
        <p14:creationId xmlns:p14="http://schemas.microsoft.com/office/powerpoint/2010/main" val="397121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03928-7A41-AA1A-D7E3-B50E410BA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1B49C9-4DD5-3782-1639-EA7239D638DC}"/>
              </a:ext>
            </a:extLst>
          </p:cNvPr>
          <p:cNvSpPr txBox="1"/>
          <p:nvPr/>
        </p:nvSpPr>
        <p:spPr>
          <a:xfrm>
            <a:off x="496478" y="1178349"/>
            <a:ext cx="11199043" cy="4953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Case selectio</a:t>
            </a:r>
            <a:r>
              <a:rPr kumimoji="0" lang="en-US" sz="270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filtered dataset for target countries</a:t>
            </a:r>
          </a:p>
          <a:p>
            <a:pPr marL="514350" marR="0" lvl="0" indent="-5143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Data cleaning: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defined missing </a:t>
            </a:r>
            <a:r>
              <a:rPr lang="en-US" sz="2700" dirty="0">
                <a:solidFill>
                  <a:srgbClr val="4D1434"/>
                </a:solidFill>
                <a:latin typeface="+mj-lt"/>
                <a:cs typeface="Times New Roman" panose="02020603050405020304" pitchFamily="18" charset="0"/>
              </a:rPr>
              <a:t>v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alues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and recoded variables</a:t>
            </a:r>
          </a:p>
          <a:p>
            <a:pPr marL="514350" marR="0" lvl="0" indent="-5143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Standardization: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normalized variables with different measurement scales</a:t>
            </a:r>
          </a:p>
          <a:p>
            <a:pPr marL="514350" marR="0" lvl="0" indent="-5143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Index </a:t>
            </a:r>
            <a:r>
              <a:rPr lang="en-US" sz="2700" b="1" dirty="0">
                <a:solidFill>
                  <a:srgbClr val="4D1434"/>
                </a:solidFill>
                <a:latin typeface="+mj-lt"/>
                <a:cs typeface="Times New Roman" panose="02020603050405020304" pitchFamily="18" charset="0"/>
              </a:rPr>
              <a:t>c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onstruction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used the mean function to create composite </a:t>
            </a:r>
            <a:r>
              <a:rPr lang="en-US" sz="2700" dirty="0">
                <a:solidFill>
                  <a:srgbClr val="4D1434"/>
                </a:solidFill>
                <a:latin typeface="+mj-lt"/>
                <a:cs typeface="Times New Roman" panose="02020603050405020304" pitchFamily="18" charset="0"/>
              </a:rPr>
              <a:t>indices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for IV and DV</a:t>
            </a:r>
          </a:p>
          <a:p>
            <a:pPr marL="514350" marR="0" lvl="0" indent="-51435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Statistical analysis: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bivariate Pearson correlation to test the relationship </a:t>
            </a:r>
          </a:p>
        </p:txBody>
      </p:sp>
    </p:spTree>
    <p:extLst>
      <p:ext uri="{BB962C8B-B14F-4D97-AF65-F5344CB8AC3E}">
        <p14:creationId xmlns:p14="http://schemas.microsoft.com/office/powerpoint/2010/main" val="322927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01F28-E65D-A182-BC62-3378E48C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CEC14B-EF54-FD0E-8652-9DD58D6EFB04}"/>
              </a:ext>
            </a:extLst>
          </p:cNvPr>
          <p:cNvSpPr txBox="1"/>
          <p:nvPr/>
        </p:nvSpPr>
        <p:spPr>
          <a:xfrm>
            <a:off x="537327" y="1036949"/>
            <a:ext cx="771112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5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Correlation Results</a:t>
            </a:r>
            <a:endParaRPr kumimoji="0" lang="de-CH" sz="5500" b="0" i="0" u="none" strike="noStrike" kern="1200" cap="none" spc="0" normalizeH="0" baseline="0" noProof="0" dirty="0">
              <a:ln>
                <a:noFill/>
              </a:ln>
              <a:solidFill>
                <a:srgbClr val="4D143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1B0D84-B1E5-B3F1-AAEB-4B0DC764F99A}"/>
              </a:ext>
            </a:extLst>
          </p:cNvPr>
          <p:cNvSpPr txBox="1"/>
          <p:nvPr/>
        </p:nvSpPr>
        <p:spPr>
          <a:xfrm>
            <a:off x="716437" y="2775178"/>
            <a:ext cx="2526384" cy="228806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300" dirty="0"/>
              <a:t>r = .20       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300" dirty="0"/>
              <a:t>p &lt; .001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300" dirty="0"/>
              <a:t>N = 6,069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9983EB-7A7F-12A1-85D4-9DB8D811579C}"/>
              </a:ext>
            </a:extLst>
          </p:cNvPr>
          <p:cNvSpPr txBox="1"/>
          <p:nvPr/>
        </p:nvSpPr>
        <p:spPr>
          <a:xfrm>
            <a:off x="4169790" y="2624724"/>
            <a:ext cx="7305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Statistically significant positive relationship between Perception of Economic Insecurity and Anti-Immigrant Attitudes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0285A4-8BE2-F52A-1290-C41415B247AD}"/>
              </a:ext>
            </a:extLst>
          </p:cNvPr>
          <p:cNvSpPr txBox="1"/>
          <p:nvPr/>
        </p:nvSpPr>
        <p:spPr>
          <a:xfrm>
            <a:off x="4169789" y="4647414"/>
            <a:ext cx="7305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Takeaway: as economic anxiety increases, negative attitudes toward immigrants also tend to rise</a:t>
            </a:r>
            <a:endParaRPr lang="de-CH" sz="3000" dirty="0"/>
          </a:p>
        </p:txBody>
      </p:sp>
    </p:spTree>
    <p:extLst>
      <p:ext uri="{BB962C8B-B14F-4D97-AF65-F5344CB8AC3E}">
        <p14:creationId xmlns:p14="http://schemas.microsoft.com/office/powerpoint/2010/main" val="3406003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E3573-7D58-9366-5EAE-77B9BB0CD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42B6E3-D51B-F941-B755-74346D869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899" y="1232895"/>
            <a:ext cx="9119665" cy="538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1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AC6FC-11B8-6F3F-4D66-A7C264D67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5BAED6-42F4-4472-B529-1820D804CAC9}"/>
              </a:ext>
            </a:extLst>
          </p:cNvPr>
          <p:cNvSpPr txBox="1"/>
          <p:nvPr/>
        </p:nvSpPr>
        <p:spPr>
          <a:xfrm>
            <a:off x="565609" y="904974"/>
            <a:ext cx="5005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Results</a:t>
            </a:r>
            <a:endParaRPr kumimoji="0" lang="de-CH" sz="6000" b="0" i="0" u="none" strike="noStrike" kern="1200" cap="none" spc="0" normalizeH="0" baseline="0" noProof="0" dirty="0">
              <a:ln>
                <a:noFill/>
              </a:ln>
              <a:solidFill>
                <a:srgbClr val="4D143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F51920-0462-CAB0-0BD5-4E984F110A3F}"/>
              </a:ext>
            </a:extLst>
          </p:cNvPr>
          <p:cNvSpPr txBox="1"/>
          <p:nvPr/>
        </p:nvSpPr>
        <p:spPr>
          <a:xfrm>
            <a:off x="565609" y="2288282"/>
            <a:ext cx="105485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600"/>
              </a:spcAft>
            </a:pPr>
            <a:r>
              <a:rPr lang="en-US" sz="3000" b="1" dirty="0"/>
              <a:t>Hypothesis: </a:t>
            </a:r>
            <a:r>
              <a:rPr lang="en-US" sz="3000" dirty="0"/>
              <a:t>individuals who perceive to be economically at risk are more likely to have negative attitudes toward immigrants</a:t>
            </a:r>
          </a:p>
          <a:p>
            <a:pPr>
              <a:spcAft>
                <a:spcPts val="3600"/>
              </a:spcAft>
            </a:pPr>
            <a:r>
              <a:rPr lang="en-US" sz="3000" dirty="0"/>
              <a:t>Appears to be </a:t>
            </a:r>
            <a:r>
              <a:rPr lang="en-US" sz="3000" b="1" dirty="0"/>
              <a:t>confirmed</a:t>
            </a:r>
          </a:p>
          <a:p>
            <a:pPr>
              <a:spcAft>
                <a:spcPts val="3600"/>
              </a:spcAft>
            </a:pPr>
            <a:r>
              <a:rPr lang="en-US" sz="3000" b="1" dirty="0"/>
              <a:t>Magnitude: </a:t>
            </a:r>
            <a:r>
              <a:rPr lang="en-US" sz="3000" dirty="0"/>
              <a:t>while the relationship is weak-to-moderate, the high level of significance suggests this could be a consistent trend, rather than a random occurrence</a:t>
            </a:r>
            <a:endParaRPr lang="de-CH" sz="3000" dirty="0"/>
          </a:p>
        </p:txBody>
      </p:sp>
    </p:spTree>
    <p:extLst>
      <p:ext uri="{BB962C8B-B14F-4D97-AF65-F5344CB8AC3E}">
        <p14:creationId xmlns:p14="http://schemas.microsoft.com/office/powerpoint/2010/main" val="422881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4DA81-99EE-AE4A-E68A-9F95741C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60E757-F996-690D-5471-3B400F213E16}"/>
              </a:ext>
            </a:extLst>
          </p:cNvPr>
          <p:cNvSpPr txBox="1"/>
          <p:nvPr/>
        </p:nvSpPr>
        <p:spPr>
          <a:xfrm>
            <a:off x="537327" y="892814"/>
            <a:ext cx="111173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5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Limitations and Future Research</a:t>
            </a:r>
            <a:endParaRPr kumimoji="0" lang="de-CH" sz="5500" b="0" i="0" u="none" strike="noStrike" kern="1200" cap="none" spc="0" normalizeH="0" baseline="0" noProof="0" dirty="0">
              <a:ln>
                <a:noFill/>
              </a:ln>
              <a:solidFill>
                <a:srgbClr val="4D143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1560DF-E716-BC5F-9B92-843EACE4CB68}"/>
              </a:ext>
            </a:extLst>
          </p:cNvPr>
          <p:cNvSpPr txBox="1"/>
          <p:nvPr/>
        </p:nvSpPr>
        <p:spPr>
          <a:xfrm>
            <a:off x="461914" y="2149311"/>
            <a:ext cx="5436123" cy="433798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DE" sz="2900" dirty="0"/>
              <a:t>Cultural and political context</a:t>
            </a:r>
          </a:p>
          <a:p>
            <a:pPr marL="514350" indent="-514350">
              <a:lnSpc>
                <a:spcPct val="20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DE" sz="2900" dirty="0"/>
              <a:t>Items could measure the variables more precisely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DE" sz="2900" dirty="0"/>
              <a:t>Controlling for “real“ economic situation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6E677A-992B-06A3-5246-83B9EA7B0B9B}"/>
              </a:ext>
            </a:extLst>
          </p:cNvPr>
          <p:cNvSpPr txBox="1"/>
          <p:nvPr/>
        </p:nvSpPr>
        <p:spPr>
          <a:xfrm>
            <a:off x="6369379" y="2281284"/>
            <a:ext cx="5178458" cy="307313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DE" sz="2900" dirty="0"/>
              <a:t>Longitudinal study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DE" sz="2900" dirty="0"/>
              <a:t>Using primary data or items from future waves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de-DE" sz="2900" dirty="0"/>
              <a:t>Multidisciplinary approach</a:t>
            </a:r>
          </a:p>
        </p:txBody>
      </p:sp>
    </p:spTree>
    <p:extLst>
      <p:ext uri="{BB962C8B-B14F-4D97-AF65-F5344CB8AC3E}">
        <p14:creationId xmlns:p14="http://schemas.microsoft.com/office/powerpoint/2010/main" val="1007832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114D3-009B-F901-CB05-95D75DDB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5FBE4E-6682-D0AF-EF6A-2547C6CA2005}"/>
              </a:ext>
            </a:extLst>
          </p:cNvPr>
          <p:cNvSpPr txBox="1"/>
          <p:nvPr/>
        </p:nvSpPr>
        <p:spPr>
          <a:xfrm>
            <a:off x="647307" y="848414"/>
            <a:ext cx="111173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5500" b="0" i="0" u="none" strike="noStrike" kern="1200" cap="none" spc="0" normalizeH="0" baseline="0" noProof="0" dirty="0">
                <a:ln>
                  <a:noFill/>
                </a:ln>
                <a:solidFill>
                  <a:srgbClr val="4D143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Discussion and Conclusion</a:t>
            </a:r>
            <a:endParaRPr kumimoji="0" lang="de-CH" sz="5500" b="0" i="0" u="none" strike="noStrike" kern="1200" cap="none" spc="0" normalizeH="0" baseline="0" noProof="0" dirty="0">
              <a:ln>
                <a:noFill/>
              </a:ln>
              <a:solidFill>
                <a:srgbClr val="4D143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3231CE-1F48-FF0B-3CE4-48447F262AA1}"/>
              </a:ext>
            </a:extLst>
          </p:cNvPr>
          <p:cNvSpPr txBox="1"/>
          <p:nvPr/>
        </p:nvSpPr>
        <p:spPr>
          <a:xfrm>
            <a:off x="424206" y="2065347"/>
            <a:ext cx="11340446" cy="4491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The effect is significant but moderate; economic insecurity is one piece of a larger </a:t>
            </a:r>
            <a:r>
              <a:rPr lang="en-US" sz="2900" b="1" dirty="0"/>
              <a:t>social and psychological context</a:t>
            </a:r>
          </a:p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Other factors: cultural familiarity with diversity, social media exposure, political party framing, real economic situation, etc.</a:t>
            </a:r>
          </a:p>
          <a:p>
            <a:pPr marL="457200" indent="-4572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900" dirty="0"/>
              <a:t>Perception can have severe consequences on social relations, </a:t>
            </a:r>
            <a:r>
              <a:rPr lang="en-US" sz="2900" b="1" dirty="0"/>
              <a:t>awareness</a:t>
            </a:r>
            <a:r>
              <a:rPr lang="en-US" sz="2900" dirty="0"/>
              <a:t> can potentially lead to less outgroup hostility </a:t>
            </a:r>
          </a:p>
        </p:txBody>
      </p:sp>
    </p:spTree>
    <p:extLst>
      <p:ext uri="{BB962C8B-B14F-4D97-AF65-F5344CB8AC3E}">
        <p14:creationId xmlns:p14="http://schemas.microsoft.com/office/powerpoint/2010/main" val="2981784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CF989-3E88-DA90-7F02-5F730FA5F1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630" y="973297"/>
            <a:ext cx="10993549" cy="1475013"/>
          </a:xfrm>
        </p:spPr>
        <p:txBody>
          <a:bodyPr>
            <a:normAutofit/>
          </a:bodyPr>
          <a:lstStyle/>
          <a:p>
            <a:r>
              <a:rPr lang="de-DE" sz="7500" dirty="0"/>
              <a:t>Thank you</a:t>
            </a:r>
            <a:endParaRPr lang="de-CH" sz="7500" dirty="0"/>
          </a:p>
        </p:txBody>
      </p:sp>
    </p:spTree>
    <p:extLst>
      <p:ext uri="{BB962C8B-B14F-4D97-AF65-F5344CB8AC3E}">
        <p14:creationId xmlns:p14="http://schemas.microsoft.com/office/powerpoint/2010/main" val="613229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5E3E4-AEAE-FE23-82BF-AF82BE97B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5000" dirty="0"/>
              <a:t>References</a:t>
            </a:r>
            <a:endParaRPr lang="de-CH" sz="5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712CBF-9613-3695-4330-20382C45C68A}"/>
              </a:ext>
            </a:extLst>
          </p:cNvPr>
          <p:cNvSpPr txBox="1"/>
          <p:nvPr/>
        </p:nvSpPr>
        <p:spPr>
          <a:xfrm>
            <a:off x="0" y="2293025"/>
            <a:ext cx="12192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Ahmed, S., Jaidka, K., Chen, V. H. H., Cai, M., Chen, A., Emes, C. S., Yu, V., &amp; Chib, A. (2024).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Social media and anti-immigrant prejudice: a multi-method analysis of the role of social media use, threat perceptions, and cognitive ability.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Frontiers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psychology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 15. </a:t>
            </a:r>
            <a:r>
              <a:rPr lang="fr-CH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https://doi.org/10.3389/fpsyg.2024.1280366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Albarello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F.,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Moscatelli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S.,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Menegatti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M.,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Lucidi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F.,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Cavicchiolo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E.,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Manganelli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S.,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Diotaiuti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P., Chirico, A., &amp;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Alivernini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F. (2024).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Prejudice towards Immigrants: A Conceptual and Theoretical Overview on Its Social Psychological Determinants.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Social Sciences, 13(1), 24. </a:t>
            </a:r>
            <a:r>
              <a:rPr lang="fr-CH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https://doi.org/10.3390/socsci13010024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Campbell, T. D., &amp; Levine, R. A. (1967). </a:t>
            </a:r>
            <a:r>
              <a:rPr lang="fr-CH" sz="12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Psychological</a:t>
            </a:r>
            <a:r>
              <a:rPr lang="fr-CH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Versus </a:t>
            </a:r>
            <a:r>
              <a:rPr lang="fr-CH" sz="12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Sociological</a:t>
            </a:r>
            <a:r>
              <a:rPr lang="fr-CH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Explanations</a:t>
            </a:r>
            <a:r>
              <a:rPr lang="fr-CH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</a:t>
            </a:r>
            <a:r>
              <a:rPr lang="fr-CH" sz="12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Ethnocentrism</a:t>
            </a:r>
            <a:r>
              <a:rPr lang="fr-CH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American Psychological Association. Washington, D.C.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https://eric.ed.gov/?id=ED018821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Gu, Y., Zhang, X. &amp; Lin, Z. (2022)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Factors Affecting Attitudes Toward Migrants: An International Comparative Study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Chin. Polit. Sci. Rev. 7, 234–258. </a:t>
            </a:r>
            <a:r>
              <a:rPr lang="de-CH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https://doi.org/10.1007/s41111-021-00186-1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Haerpfer, C., Inglehart, R., Moreno, A., Welzel, C., Kizilova, K., Diez-Medrano J., M. Lagos, P. Norris, E. Ponarin, &amp; B. Puranen et al. 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(eds.). 2020. World Values Survey: Round Seven – Country-Pooled Datafile. Madrid, Spain &amp; Vienna, Austria: JD Systems Institute &amp; WVSA Secretariat. doi.org/10.14281/18241.1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Jedinger, A., &amp;, Eisentraut M. (2020).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Exploring the Differential Effects of Perceived Threat on Attitudes Toward Ethnic Minority Groups in Germany.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Front. </a:t>
            </a:r>
            <a:r>
              <a:rPr lang="fr-CH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Psychol</a:t>
            </a:r>
            <a:r>
              <a:rPr lang="fr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10:2895.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https://doi.org/10.3389/fpsyg.2019.02895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Li, Z., Yao, R., &amp; Cho, S. H. (2025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). Economic insecurity, perceived stress, and depressive symptoms: A Longitudinal study on Mental Health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Applied Research in Quality of Life, 20(4), 1611–1628.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https://doi.org/10.1007/s11482-025-10485-3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Mayda, A. M. (2006).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Who Is against Immigration? A Cross-Country Investigation of Individual Attitudes toward Immigrants.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 Review of Economics and Statistics, 88(3), 510–530.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http://www.jstor.org/stable/40043013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Ruedin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D. (2019).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Attitudes to immigrants in South Africa: personality and vulnerability. Journal of Ethnic and Migration Studies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45(7), 1108–1126.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9"/>
              </a:rPr>
              <a:t>https://doi.org/10.1080/1369183X.2018.1428086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Sherif, M., Harvey, O. J., White, B. J., Hood, W. R. &amp; Sherif, C. W. (1961).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Intergroup Conflict and Cooperation: The Robbers Cave Experiment.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University of Oklahoma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Kim, S. Y. (2006).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Globalization and Perceptions of Economic Insecurity.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Journal of International and Area Studies,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13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(2), 35–51.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10"/>
              </a:rPr>
              <a:t>http://www.jstor.org/stable/43111456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0215" indent="-450215">
              <a:buNone/>
            </a:pP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Ünal, H. S. (2023). </a:t>
            </a:r>
            <a:r>
              <a:rPr lang="en-GB" sz="12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are the Determinants of Attitudes Towards Immigrants in Turkey? Evidence from the World Values Survey.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Balkan </a:t>
            </a:r>
            <a:r>
              <a:rPr lang="en-GB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Sosyal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Bilimler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2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Dergisi</a:t>
            </a:r>
            <a:r>
              <a:rPr lang="en-GB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12(23), 49-59. </a:t>
            </a:r>
            <a:r>
              <a:rPr lang="en-GB" sz="1200" u="sng" kern="100" dirty="0">
                <a:solidFill>
                  <a:srgbClr val="467886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11"/>
              </a:rPr>
              <a:t>https://doi.org/10.55589/bsbd.1304741</a:t>
            </a:r>
            <a:r>
              <a:rPr lang="de-CH" sz="12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de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8227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{CF8D5C54-9D52-4A3F-A508-87A2C968EE70}TF319cfb39-eeba-4af5-a5a2-03d53d0375165b3d0228-36290f398d31</Template>
  <TotalTime>0</TotalTime>
  <Words>1177</Words>
  <Application>Microsoft Office PowerPoint</Application>
  <PresentationFormat>Widescreen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Gill Sans MT</vt:lpstr>
      <vt:lpstr>Times New Roman</vt:lpstr>
      <vt:lpstr>Wingdings 2</vt:lpstr>
      <vt:lpstr>Dividend</vt:lpstr>
      <vt:lpstr>The Impact of Perceived Economic Insecurity on Negative Attitudes Toward Immigrants in the World Value Survey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Perceived Economic Insecurity on Negative Attitudes Toward Immigrants in the World Value Survey Data</dc:title>
  <dc:creator>Armin Ardalan</dc:creator>
  <cp:lastModifiedBy>Heidi Toivonen</cp:lastModifiedBy>
  <cp:revision>10</cp:revision>
  <dcterms:created xsi:type="dcterms:W3CDTF">2026-04-30T14:54:06Z</dcterms:created>
  <dcterms:modified xsi:type="dcterms:W3CDTF">2026-05-04T04:14:10Z</dcterms:modified>
</cp:coreProperties>
</file>