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1"/>
  </p:sldMasterIdLst>
  <p:notesMasterIdLst>
    <p:notesMasterId r:id="rId12"/>
  </p:notesMasterIdLst>
  <p:handoutMasterIdLst>
    <p:handoutMasterId r:id="rId13"/>
  </p:handoutMasterIdLst>
  <p:sldIdLst>
    <p:sldId id="266" r:id="rId2"/>
    <p:sldId id="263" r:id="rId3"/>
    <p:sldId id="265" r:id="rId4"/>
    <p:sldId id="264" r:id="rId5"/>
    <p:sldId id="267" r:id="rId6"/>
    <p:sldId id="268" r:id="rId7"/>
    <p:sldId id="269" r:id="rId8"/>
    <p:sldId id="270" r:id="rId9"/>
    <p:sldId id="271" r:id="rId10"/>
    <p:sldId id="257" r:id="rId1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D8D6"/>
    <a:srgbClr val="212943"/>
    <a:srgbClr val="CF132D"/>
    <a:srgbClr val="222943"/>
    <a:srgbClr val="232A4C"/>
    <a:srgbClr val="1921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843"/>
    <p:restoredTop sz="95687"/>
  </p:normalViewPr>
  <p:slideViewPr>
    <p:cSldViewPr snapToGrid="0" snapToObjects="1">
      <p:cViewPr varScale="1">
        <p:scale>
          <a:sx n="84" d="100"/>
          <a:sy n="84" d="100"/>
        </p:scale>
        <p:origin x="76" y="1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2" d="100"/>
          <a:sy n="82" d="100"/>
        </p:scale>
        <p:origin x="3352" y="1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569130F-2461-1030-4F4F-3B107943773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5FE6865-F987-CC3C-5B41-69C67AF436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DD5316-51B8-6446-8552-F2084A30B676}" type="datetimeFigureOut">
              <a:rPr lang="es-MX" smtClean="0"/>
              <a:t>04/05/2026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E9B4EE7-BF1C-8922-D692-D1DF43BD5AB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1FEAEE2-1339-1689-721F-D1D832DCAA3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B1EA75-98F7-8B4B-8519-76E337C737D2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3395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300B1F-CC57-A64D-8E82-C7C6E2C1DD32}" type="datetimeFigureOut">
              <a:rPr lang="en-CH" smtClean="0"/>
              <a:t>04/05/2026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E4727C-527E-194C-8503-EDFC28C75427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28660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“Hi everyone, today I’ll be presenting my capstone project, </a:t>
            </a:r>
            <a:r>
              <a:rPr lang="en-GB" i="1" dirty="0"/>
              <a:t>Digital Music Takeover</a:t>
            </a:r>
            <a:r>
              <a:rPr lang="en-GB" dirty="0"/>
              <a:t>, which explores how personal values relate to everyday music listening </a:t>
            </a:r>
            <a:r>
              <a:rPr lang="en-GB" dirty="0" err="1"/>
              <a:t>behavior</a:t>
            </a:r>
            <a:r>
              <a:rPr lang="en-GB" dirty="0"/>
              <a:t> in the context of digital streaming.” </a:t>
            </a: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E4727C-527E-194C-8503-EDFC28C75427}" type="slidenum">
              <a:rPr lang="en-CH" smtClean="0"/>
              <a:t>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15679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Music today is best understood as a form of daily </a:t>
            </a:r>
            <a:r>
              <a:rPr lang="en-GB" dirty="0" err="1"/>
              <a:t>behavior</a:t>
            </a:r>
            <a:r>
              <a:rPr lang="en-GB" dirty="0"/>
              <a:t> rather than occasional entertainment.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dirty="0"/>
              <a:t>People use music continuously for emotional regulation, identity expression, and social connection.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dirty="0"/>
              <a:t>However, what makes modern listening unique is that it is increasingly shaped by algorithms—through playlists, recommendations, and automated playback.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dirty="0"/>
              <a:t>This raises an important question: to what extent is music listening actually driven by internal psychological factors, versus external technological systems?”</a:t>
            </a: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E4727C-527E-194C-8503-EDFC28C75427}" type="slidenum">
              <a:rPr lang="en-CH" smtClean="0"/>
              <a:t>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191813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Most existing research focuses on personality traits and musical preferences.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dirty="0"/>
              <a:t>For example, traits like openness or extraversion are often linked to specific types of music.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dirty="0"/>
              <a:t>However, the problem is that these relationships tend to have weak predictive power, and they focus more on what people say they like rather than what they actually do.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dirty="0"/>
              <a:t>This creates a gap between psychological theory and real-world listening </a:t>
            </a:r>
            <a:r>
              <a:rPr lang="en-GB" dirty="0" err="1"/>
              <a:t>behavior</a:t>
            </a:r>
            <a:r>
              <a:rPr lang="en-GB" dirty="0"/>
              <a:t>.”</a:t>
            </a: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E4727C-527E-194C-8503-EDFC28C75427}" type="slidenum">
              <a:rPr lang="en-CH" smtClean="0"/>
              <a:t>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2776160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 address this gap, this study focuses on personal values.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dirty="0"/>
              <a:t>Values are motivational principles that guide </a:t>
            </a:r>
            <a:r>
              <a:rPr lang="en-GB" dirty="0" err="1"/>
              <a:t>behavior</a:t>
            </a:r>
            <a:r>
              <a:rPr lang="en-GB" dirty="0"/>
              <a:t>—essentially explaining why people act in certain ways.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dirty="0"/>
              <a:t>Three value orientations were examined: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dirty="0"/>
              <a:t>Openness to change, linked to exploration,</a:t>
            </a:r>
            <a:br>
              <a:rPr lang="en-GB" dirty="0"/>
            </a:br>
            <a:r>
              <a:rPr lang="en-GB" dirty="0"/>
              <a:t>Hedonism, linked to pleasure,</a:t>
            </a:r>
            <a:br>
              <a:rPr lang="en-GB" dirty="0"/>
            </a:br>
            <a:r>
              <a:rPr lang="en-GB" dirty="0"/>
              <a:t>and Conservation, linked to stability.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dirty="0"/>
              <a:t>These provide a more theoretically grounded way to connect motivation to </a:t>
            </a:r>
            <a:r>
              <a:rPr lang="en-GB" dirty="0" err="1"/>
              <a:t>behavior</a:t>
            </a:r>
            <a:r>
              <a:rPr lang="en-GB" dirty="0"/>
              <a:t>.”</a:t>
            </a: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E4727C-527E-194C-8503-EDFC28C75427}" type="slidenum">
              <a:rPr lang="en-CH" smtClean="0"/>
              <a:t>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213162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central question of this study is: do personal values predict music listening </a:t>
            </a:r>
            <a:r>
              <a:rPr lang="en-GB" dirty="0" err="1"/>
              <a:t>behavior</a:t>
            </a:r>
            <a:r>
              <a:rPr lang="en-GB" dirty="0"/>
              <a:t>?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dirty="0"/>
              <a:t>From this, three hypotheses were developed: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dirty="0"/>
              <a:t>Openness to change would predict greater genre diversity,</a:t>
            </a:r>
            <a:br>
              <a:rPr lang="en-GB" dirty="0"/>
            </a:br>
            <a:r>
              <a:rPr lang="en-GB" dirty="0"/>
              <a:t>Hedonism would predict higher listening intensity,</a:t>
            </a:r>
            <a:br>
              <a:rPr lang="en-GB" dirty="0"/>
            </a:br>
            <a:r>
              <a:rPr lang="en-GB" dirty="0"/>
              <a:t>and Conservation would predict greater repetition.”</a:t>
            </a: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E4727C-527E-194C-8503-EDFC28C75427}" type="slidenum">
              <a:rPr lang="en-CH" smtClean="0"/>
              <a:t>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2227070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study used a quantitative, cross-sectional design.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dirty="0"/>
              <a:t>The sample included 55 participants, with 43 retained after data cleaning, aged between 18 and 55.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dirty="0"/>
              <a:t>Personal values were measured using items from the World Values Survey, specifically Wave 6 for Switzerland, as Wave 7 does not include Swiss data.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dirty="0"/>
              <a:t>Music listening </a:t>
            </a:r>
            <a:r>
              <a:rPr lang="en-GB" dirty="0" err="1"/>
              <a:t>behavior</a:t>
            </a:r>
            <a:r>
              <a:rPr lang="en-GB" dirty="0"/>
              <a:t> was measured using Spotify Wrapped 2025 and Apple Music Replay data.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dirty="0"/>
              <a:t>Key </a:t>
            </a:r>
            <a:r>
              <a:rPr lang="en-GB" dirty="0" err="1"/>
              <a:t>behavioral</a:t>
            </a:r>
            <a:r>
              <a:rPr lang="en-GB" dirty="0"/>
              <a:t> variables included listening minutes, genre diversity, repetition, and number of artists.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dirty="0"/>
              <a:t>This approach allowed for a more objective and ecologically valid measure of real-world music </a:t>
            </a:r>
            <a:r>
              <a:rPr lang="en-GB" dirty="0" err="1"/>
              <a:t>behavior</a:t>
            </a:r>
            <a:r>
              <a:rPr lang="en-GB" dirty="0"/>
              <a:t>.”</a:t>
            </a: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E4727C-527E-194C-8503-EDFC28C75427}" type="slidenum">
              <a:rPr lang="en-CH" smtClean="0"/>
              <a:t>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809794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results did not support the proposed hypotheses.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dirty="0"/>
              <a:t>No significant relationships were found between personal values and any of the music listening variables.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dirty="0"/>
              <a:t>This means that values did not meaningfully predict listening intensity, genre diversity, or repetition.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dirty="0"/>
              <a:t>However, a strong positive relationship was found between listening minutes and number of artists, with a correlation of .68.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dirty="0"/>
              <a:t>This suggests that people who listen more also tend to explore more artists.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dirty="0"/>
              <a:t>Overall, the findings show that </a:t>
            </a:r>
            <a:r>
              <a:rPr lang="en-GB" dirty="0" err="1"/>
              <a:t>behavioral</a:t>
            </a:r>
            <a:r>
              <a:rPr lang="en-GB" dirty="0"/>
              <a:t> variables are related to each other, but not strongly explained by value orientations.”</a:t>
            </a: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E4727C-527E-194C-8503-EDFC28C75427}" type="slidenum">
              <a:rPr lang="en-CH" smtClean="0"/>
              <a:t>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970091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One explanation for these findings is that values are abstract, while </a:t>
            </a:r>
            <a:r>
              <a:rPr lang="en-GB" dirty="0" err="1"/>
              <a:t>behavior</a:t>
            </a:r>
            <a:r>
              <a:rPr lang="en-GB" dirty="0"/>
              <a:t> is highly contextual.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dirty="0"/>
              <a:t>Music listening depends on immediate factors such as mood, environment, and daily routines.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dirty="0"/>
              <a:t>In addition, algorithms play a major role in shaping </a:t>
            </a:r>
            <a:r>
              <a:rPr lang="en-GB" dirty="0" err="1"/>
              <a:t>behavior</a:t>
            </a:r>
            <a:r>
              <a:rPr lang="en-GB" dirty="0"/>
              <a:t>.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dirty="0"/>
              <a:t>Streaming platforms influence what people listen to through recommendations and playlists.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dirty="0"/>
              <a:t>This means listening </a:t>
            </a:r>
            <a:r>
              <a:rPr lang="en-GB" dirty="0" err="1"/>
              <a:t>behavior</a:t>
            </a:r>
            <a:r>
              <a:rPr lang="en-GB" dirty="0"/>
              <a:t> is not purely driven by internal psychological traits, but by an interaction between the individual and the platform.”</a:t>
            </a: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E4727C-527E-194C-8503-EDFC28C75427}" type="slidenum">
              <a:rPr lang="en-CH" smtClean="0"/>
              <a:t>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6648804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There are several limitations to consider.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dirty="0"/>
              <a:t>The sample size was relatively small, which may limit statistical power.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dirty="0"/>
              <a:t>The value measures were adapted from the World Values Survey, which may introduce bias, and some participants perceived items as politically framed.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dirty="0"/>
              <a:t>Finally, although </a:t>
            </a:r>
            <a:r>
              <a:rPr lang="en-GB" dirty="0" err="1"/>
              <a:t>behavioral</a:t>
            </a:r>
            <a:r>
              <a:rPr lang="en-GB" dirty="0"/>
              <a:t> data were based on platform summaries, they were still self-reported.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dirty="0"/>
              <a:t>In conclusion, this study does not find evidence that personal values directly predict music listening </a:t>
            </a:r>
            <a:r>
              <a:rPr lang="en-GB" dirty="0" err="1"/>
              <a:t>behavior</a:t>
            </a:r>
            <a:r>
              <a:rPr lang="en-GB" dirty="0"/>
              <a:t>.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dirty="0"/>
              <a:t>Instead, music consumption appears to be shaped more strongly by contextual and technological factors.</a:t>
            </a:r>
          </a:p>
          <a:p>
            <a:br>
              <a:rPr lang="en-GB" dirty="0"/>
            </a:br>
            <a:endParaRPr lang="en-GB" dirty="0"/>
          </a:p>
          <a:p>
            <a:r>
              <a:rPr lang="en-GB" dirty="0"/>
              <a:t>This highlights the complexity of understanding </a:t>
            </a:r>
            <a:r>
              <a:rPr lang="en-GB" dirty="0" err="1"/>
              <a:t>behavior</a:t>
            </a:r>
            <a:r>
              <a:rPr lang="en-GB" dirty="0"/>
              <a:t> in digital environments.”</a:t>
            </a: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E4727C-527E-194C-8503-EDFC28C75427}" type="slidenum">
              <a:rPr lang="en-CH" smtClean="0"/>
              <a:t>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9706087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Which raises the question: are we choosing the music, or is the algorithm choosing for us?”</a:t>
            </a: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E4727C-527E-194C-8503-EDFC28C75427}" type="slidenum">
              <a:rPr lang="en-CH" smtClean="0"/>
              <a:t>10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01296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538DB2E-8BEF-925A-679C-6A0821EB5D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449" y="1577578"/>
            <a:ext cx="4228204" cy="994172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4500">
                <a:solidFill>
                  <a:schemeClr val="bg1"/>
                </a:solidFill>
                <a:latin typeface="Euclid Flex Bold" panose="020B0800030000000000" pitchFamily="34" charset="77"/>
              </a:defRPr>
            </a:lvl1pPr>
          </a:lstStyle>
          <a:p>
            <a:r>
              <a:rPr lang="es-MX" dirty="0"/>
              <a:t>TITLE</a:t>
            </a:r>
            <a:endParaRPr lang="en-US" dirty="0"/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id="{63D9FB0D-1313-6CD1-D50A-2D7AA37999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27950" y="2685238"/>
            <a:ext cx="4229100" cy="135374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  <a:latin typeface="Libre Franklin" pitchFamily="2" charset="77"/>
              </a:defRPr>
            </a:lvl1pPr>
          </a:lstStyle>
          <a:p>
            <a:pPr lvl="0"/>
            <a:r>
              <a:rPr lang="es-MX" dirty="0"/>
              <a:t>SUBTITLE</a:t>
            </a:r>
          </a:p>
          <a:p>
            <a:pPr lvl="0"/>
            <a:r>
              <a:rPr lang="es-MX" dirty="0"/>
              <a:t>OFFICE</a:t>
            </a:r>
          </a:p>
        </p:txBody>
      </p:sp>
    </p:spTree>
    <p:extLst>
      <p:ext uri="{BB962C8B-B14F-4D97-AF65-F5344CB8AC3E}">
        <p14:creationId xmlns:p14="http://schemas.microsoft.com/office/powerpoint/2010/main" val="2505804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posición de imagen 13">
            <a:extLst>
              <a:ext uri="{FF2B5EF4-FFF2-40B4-BE49-F238E27FC236}">
                <a16:creationId xmlns:a16="http://schemas.microsoft.com/office/drawing/2014/main" id="{F35BEBAB-E217-998C-DD43-C05BE4C4756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2" y="0"/>
            <a:ext cx="9144001" cy="171184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47008" y="662599"/>
            <a:ext cx="3216430" cy="687928"/>
          </a:xfrm>
          <a:prstGeom prst="rect">
            <a:avLst/>
          </a:prstGeom>
        </p:spPr>
        <p:txBody>
          <a:bodyPr anchor="ctr"/>
          <a:lstStyle>
            <a:lvl1pPr>
              <a:defRPr sz="4500" b="0" i="0">
                <a:solidFill>
                  <a:schemeClr val="bg1"/>
                </a:solidFill>
                <a:latin typeface="Euclid Flex Medium" panose="020B0504000000000000" pitchFamily="34" charset="77"/>
                <a:ea typeface="Euclid Flex Medium" panose="020B0504000000000000" pitchFamily="34" charset="77"/>
              </a:defRPr>
            </a:lvl1pPr>
          </a:lstStyle>
          <a:p>
            <a:r>
              <a:rPr lang="es-MX" dirty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47008" y="2102598"/>
            <a:ext cx="3240000" cy="17118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19214C"/>
                </a:solidFill>
                <a:latin typeface="Libre Franklin" pitchFamily="2" charset="77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 dirty="0"/>
              <a:t>TEXT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E87522E-FAC7-938D-AED5-11AA1C7019B8}"/>
              </a:ext>
            </a:extLst>
          </p:cNvPr>
          <p:cNvSpPr/>
          <p:nvPr userDrawn="1"/>
        </p:nvSpPr>
        <p:spPr>
          <a:xfrm rot="16200000">
            <a:off x="4134692" y="134191"/>
            <a:ext cx="874617" cy="9144002"/>
          </a:xfrm>
          <a:prstGeom prst="rect">
            <a:avLst/>
          </a:prstGeom>
          <a:solidFill>
            <a:srgbClr val="222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ysClr val="windowText" lastClr="000000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21B50DF-ADA0-E19E-1EB1-A6F48AE895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602819" y="4400882"/>
            <a:ext cx="1781036" cy="644581"/>
          </a:xfrm>
          <a:prstGeom prst="rect">
            <a:avLst/>
          </a:prstGeom>
        </p:spPr>
      </p:pic>
      <p:sp>
        <p:nvSpPr>
          <p:cNvPr id="20" name="Marcador de contenido 19">
            <a:extLst>
              <a:ext uri="{FF2B5EF4-FFF2-40B4-BE49-F238E27FC236}">
                <a16:creationId xmlns:a16="http://schemas.microsoft.com/office/drawing/2014/main" id="{FBE3E9AA-96B6-0BAA-35F4-FF3D1C286BD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11725" y="2101850"/>
            <a:ext cx="3240000" cy="17129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rgbClr val="212943"/>
                </a:solidFill>
                <a:latin typeface="Libre Franklin" pitchFamily="2" charset="77"/>
              </a:defRPr>
            </a:lvl1pPr>
            <a:lvl2pPr marL="342900" indent="0" algn="l">
              <a:buNone/>
              <a:defRPr sz="1400">
                <a:latin typeface="Libre Franklin" pitchFamily="2" charset="77"/>
              </a:defRPr>
            </a:lvl2pPr>
            <a:lvl3pPr marL="685800" indent="0" algn="l">
              <a:buNone/>
              <a:defRPr sz="1400">
                <a:latin typeface="Libre Franklin" pitchFamily="2" charset="77"/>
              </a:defRPr>
            </a:lvl3pPr>
            <a:lvl4pPr marL="1028700" indent="0" algn="l">
              <a:buNone/>
              <a:defRPr sz="1400">
                <a:latin typeface="Libre Franklin" pitchFamily="2" charset="77"/>
              </a:defRPr>
            </a:lvl4pPr>
            <a:lvl5pPr marL="1371600" indent="0" algn="l">
              <a:buNone/>
              <a:defRPr sz="1400">
                <a:latin typeface="Libre Franklin" pitchFamily="2" charset="77"/>
              </a:defRPr>
            </a:lvl5pPr>
          </a:lstStyle>
          <a:p>
            <a:pPr lvl="0"/>
            <a:r>
              <a:rPr lang="es-MX" dirty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087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47008" y="662599"/>
            <a:ext cx="3216430" cy="687928"/>
          </a:xfrm>
          <a:prstGeom prst="rect">
            <a:avLst/>
          </a:prstGeom>
        </p:spPr>
        <p:txBody>
          <a:bodyPr anchor="ctr"/>
          <a:lstStyle>
            <a:lvl1pPr>
              <a:defRPr sz="4500" b="0" i="0">
                <a:solidFill>
                  <a:srgbClr val="19214C"/>
                </a:solidFill>
                <a:latin typeface="Euclid Flex Medium" panose="020B0504000000000000" pitchFamily="34" charset="77"/>
                <a:ea typeface="Euclid Flex Medium" panose="020B0504000000000000" pitchFamily="34" charset="77"/>
              </a:defRPr>
            </a:lvl1pPr>
          </a:lstStyle>
          <a:p>
            <a:r>
              <a:rPr lang="es-MX" dirty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47008" y="1602054"/>
            <a:ext cx="3216430" cy="9696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19214C"/>
                </a:solidFill>
                <a:latin typeface="Libre Franklin" pitchFamily="2" charset="77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 dirty="0"/>
              <a:t>TEXT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E87522E-FAC7-938D-AED5-11AA1C7019B8}"/>
              </a:ext>
            </a:extLst>
          </p:cNvPr>
          <p:cNvSpPr/>
          <p:nvPr userDrawn="1"/>
        </p:nvSpPr>
        <p:spPr>
          <a:xfrm rot="16200000">
            <a:off x="4134692" y="134191"/>
            <a:ext cx="874617" cy="9144002"/>
          </a:xfrm>
          <a:prstGeom prst="rect">
            <a:avLst/>
          </a:prstGeom>
          <a:solidFill>
            <a:srgbClr val="222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ysClr val="windowText" lastClr="000000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21B50DF-ADA0-E19E-1EB1-A6F48AE895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602819" y="4400882"/>
            <a:ext cx="1781036" cy="644581"/>
          </a:xfrm>
          <a:prstGeom prst="rect">
            <a:avLst/>
          </a:prstGeom>
        </p:spPr>
      </p:pic>
      <p:sp>
        <p:nvSpPr>
          <p:cNvPr id="10" name="Marcador de posición de imagen 9">
            <a:extLst>
              <a:ext uri="{FF2B5EF4-FFF2-40B4-BE49-F238E27FC236}">
                <a16:creationId xmlns:a16="http://schemas.microsoft.com/office/drawing/2014/main" id="{717D44B5-35DB-45D8-E86C-89B16AEECF9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67425" y="665979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Marcador de posición de imagen 11">
            <a:extLst>
              <a:ext uri="{FF2B5EF4-FFF2-40B4-BE49-F238E27FC236}">
                <a16:creationId xmlns:a16="http://schemas.microsoft.com/office/drawing/2014/main" id="{F550026D-EAB5-ED9C-2B8A-8960820CF29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943855" y="661987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Marcador de posición de imagen 13">
            <a:extLst>
              <a:ext uri="{FF2B5EF4-FFF2-40B4-BE49-F238E27FC236}">
                <a16:creationId xmlns:a16="http://schemas.microsoft.com/office/drawing/2014/main" id="{F35BEBAB-E217-998C-DD43-C05BE4C4756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67425" y="2455863"/>
            <a:ext cx="3216430" cy="14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id="{786F2163-1EDB-428D-D78C-AA1EDA0954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7724" y="2913063"/>
            <a:ext cx="1440000" cy="90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rgbClr val="222943"/>
                </a:solidFill>
                <a:latin typeface="Libre Franklin" pitchFamily="2" charset="77"/>
                <a:ea typeface="Euclid Flex" panose="020B0504000000000000" pitchFamily="34" charset="77"/>
              </a:defRPr>
            </a:lvl1pPr>
          </a:lstStyle>
          <a:p>
            <a:pPr lvl="0"/>
            <a:r>
              <a:rPr lang="es-MX" dirty="0"/>
              <a:t>TEXT</a:t>
            </a:r>
            <a:endParaRPr lang="en-US" dirty="0"/>
          </a:p>
        </p:txBody>
      </p:sp>
      <p:sp>
        <p:nvSpPr>
          <p:cNvPr id="18" name="Marcador de texto 17">
            <a:extLst>
              <a:ext uri="{FF2B5EF4-FFF2-40B4-BE49-F238E27FC236}">
                <a16:creationId xmlns:a16="http://schemas.microsoft.com/office/drawing/2014/main" id="{1D10FDF5-8BB0-2D13-AFB4-B23FA6683F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16200" y="2920999"/>
            <a:ext cx="1440000" cy="90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rgbClr val="222943"/>
                </a:solidFill>
                <a:latin typeface="Libre Franklin" pitchFamily="2" charset="77"/>
              </a:defRPr>
            </a:lvl1pPr>
            <a:lvl2pPr>
              <a:defRPr sz="1000">
                <a:solidFill>
                  <a:srgbClr val="222943"/>
                </a:solidFill>
                <a:latin typeface="Libre Franklin" pitchFamily="2" charset="77"/>
              </a:defRPr>
            </a:lvl2pPr>
            <a:lvl3pPr>
              <a:defRPr sz="1000">
                <a:solidFill>
                  <a:srgbClr val="222943"/>
                </a:solidFill>
                <a:latin typeface="Libre Franklin" pitchFamily="2" charset="77"/>
              </a:defRPr>
            </a:lvl3pPr>
            <a:lvl4pPr>
              <a:defRPr sz="1000">
                <a:solidFill>
                  <a:srgbClr val="222943"/>
                </a:solidFill>
                <a:latin typeface="Libre Franklin" pitchFamily="2" charset="77"/>
              </a:defRPr>
            </a:lvl4pPr>
            <a:lvl5pPr>
              <a:defRPr sz="1000">
                <a:solidFill>
                  <a:srgbClr val="222943"/>
                </a:solidFill>
                <a:latin typeface="Libre Franklin" pitchFamily="2" charset="77"/>
              </a:defRPr>
            </a:lvl5pPr>
          </a:lstStyle>
          <a:p>
            <a:pPr lvl="0"/>
            <a:r>
              <a:rPr lang="es-MX" dirty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463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5477A846-0D5A-4F08-2EFB-E373A92D2D4B}"/>
              </a:ext>
            </a:extLst>
          </p:cNvPr>
          <p:cNvSpPr/>
          <p:nvPr userDrawn="1"/>
        </p:nvSpPr>
        <p:spPr>
          <a:xfrm rot="16200000" flipH="1">
            <a:off x="2437558" y="-2437560"/>
            <a:ext cx="4268885" cy="9144002"/>
          </a:xfrm>
          <a:prstGeom prst="rect">
            <a:avLst/>
          </a:prstGeom>
          <a:solidFill>
            <a:srgbClr val="222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ysClr val="windowText" lastClr="000000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301A032-82C4-3FFC-891F-BB2FFD48E6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602819" y="4400882"/>
            <a:ext cx="1781037" cy="6445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47008" y="841772"/>
            <a:ext cx="7536849" cy="652795"/>
          </a:xfrm>
          <a:prstGeom prst="rect">
            <a:avLst/>
          </a:prstGeom>
        </p:spPr>
        <p:txBody>
          <a:bodyPr anchor="ctr"/>
          <a:lstStyle>
            <a:lvl1pPr algn="l">
              <a:defRPr sz="4500" b="0" i="0">
                <a:solidFill>
                  <a:schemeClr val="bg1"/>
                </a:solidFill>
                <a:latin typeface="Euclid Flex Medium" panose="020B0504000000000000" pitchFamily="34" charset="77"/>
                <a:ea typeface="Euclid Flex Medium" panose="020B0504000000000000" pitchFamily="34" charset="77"/>
              </a:defRPr>
            </a:lvl1pPr>
          </a:lstStyle>
          <a:p>
            <a:r>
              <a:rPr lang="es-MX" dirty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47008" y="1878906"/>
            <a:ext cx="7536848" cy="195944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bg1"/>
                </a:solidFill>
                <a:latin typeface="Libre Franklin" pitchFamily="2" charset="77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MX" dirty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36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0AFE60C8-E420-4809-4DEE-8848C6E1CDAB}"/>
              </a:ext>
            </a:extLst>
          </p:cNvPr>
          <p:cNvSpPr/>
          <p:nvPr userDrawn="1"/>
        </p:nvSpPr>
        <p:spPr>
          <a:xfrm>
            <a:off x="6751675" y="2340527"/>
            <a:ext cx="1440000" cy="1440000"/>
          </a:xfrm>
          <a:prstGeom prst="roundRect">
            <a:avLst/>
          </a:prstGeom>
          <a:solidFill>
            <a:srgbClr val="21294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47008" y="674349"/>
            <a:ext cx="3216430" cy="676177"/>
          </a:xfrm>
          <a:prstGeom prst="rect">
            <a:avLst/>
          </a:prstGeom>
        </p:spPr>
        <p:txBody>
          <a:bodyPr anchor="ctr"/>
          <a:lstStyle>
            <a:lvl1pPr>
              <a:defRPr sz="4500" b="0" i="0">
                <a:solidFill>
                  <a:srgbClr val="19214C"/>
                </a:solidFill>
                <a:latin typeface="Euclid Flex Medium" panose="020B0504000000000000" pitchFamily="34" charset="77"/>
                <a:ea typeface="Euclid Flex Medium" panose="020B0504000000000000" pitchFamily="34" charset="77"/>
              </a:defRPr>
            </a:lvl1pPr>
          </a:lstStyle>
          <a:p>
            <a:r>
              <a:rPr lang="es-MX" dirty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47008" y="1602053"/>
            <a:ext cx="3216430" cy="21784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19214C"/>
                </a:solidFill>
                <a:latin typeface="Libre Franklin" pitchFamily="2" charset="77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 dirty="0"/>
              <a:t>TEXT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E87522E-FAC7-938D-AED5-11AA1C7019B8}"/>
              </a:ext>
            </a:extLst>
          </p:cNvPr>
          <p:cNvSpPr/>
          <p:nvPr userDrawn="1"/>
        </p:nvSpPr>
        <p:spPr>
          <a:xfrm rot="16200000">
            <a:off x="4134692" y="134191"/>
            <a:ext cx="874617" cy="9144002"/>
          </a:xfrm>
          <a:prstGeom prst="rect">
            <a:avLst/>
          </a:prstGeom>
          <a:solidFill>
            <a:srgbClr val="222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ysClr val="windowText" lastClr="000000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21B50DF-ADA0-E19E-1EB1-A6F48AE895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602819" y="4400882"/>
            <a:ext cx="1781036" cy="644581"/>
          </a:xfrm>
          <a:prstGeom prst="rect">
            <a:avLst/>
          </a:prstGeom>
        </p:spPr>
      </p:pic>
      <p:sp>
        <p:nvSpPr>
          <p:cNvPr id="18" name="Marcador de texto 17">
            <a:extLst>
              <a:ext uri="{FF2B5EF4-FFF2-40B4-BE49-F238E27FC236}">
                <a16:creationId xmlns:a16="http://schemas.microsoft.com/office/drawing/2014/main" id="{1D10FDF5-8BB0-2D13-AFB4-B23FA6683F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21675" y="2578456"/>
            <a:ext cx="900000" cy="90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  <a:latin typeface="Libre Franklin" pitchFamily="2" charset="77"/>
              </a:defRPr>
            </a:lvl1pPr>
            <a:lvl2pPr>
              <a:defRPr sz="1000">
                <a:solidFill>
                  <a:srgbClr val="222943"/>
                </a:solidFill>
                <a:latin typeface="Libre Franklin" pitchFamily="2" charset="77"/>
              </a:defRPr>
            </a:lvl2pPr>
            <a:lvl3pPr>
              <a:defRPr sz="1000">
                <a:solidFill>
                  <a:srgbClr val="222943"/>
                </a:solidFill>
                <a:latin typeface="Libre Franklin" pitchFamily="2" charset="77"/>
              </a:defRPr>
            </a:lvl3pPr>
            <a:lvl4pPr>
              <a:defRPr sz="1000">
                <a:solidFill>
                  <a:srgbClr val="222943"/>
                </a:solidFill>
                <a:latin typeface="Libre Franklin" pitchFamily="2" charset="77"/>
              </a:defRPr>
            </a:lvl4pPr>
            <a:lvl5pPr>
              <a:defRPr sz="1000">
                <a:solidFill>
                  <a:srgbClr val="222943"/>
                </a:solidFill>
                <a:latin typeface="Libre Franklin" pitchFamily="2" charset="77"/>
              </a:defRPr>
            </a:lvl5pPr>
          </a:lstStyle>
          <a:p>
            <a:pPr lvl="0"/>
            <a:r>
              <a:rPr lang="es-MX" dirty="0"/>
              <a:t>TEXT</a:t>
            </a:r>
            <a:endParaRPr lang="en-US" dirty="0"/>
          </a:p>
        </p:txBody>
      </p:sp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8CBEECD8-FA74-9001-1F12-B563E59E3DB0}"/>
              </a:ext>
            </a:extLst>
          </p:cNvPr>
          <p:cNvSpPr/>
          <p:nvPr userDrawn="1"/>
        </p:nvSpPr>
        <p:spPr>
          <a:xfrm>
            <a:off x="4986670" y="662598"/>
            <a:ext cx="1440000" cy="1440000"/>
          </a:xfrm>
          <a:prstGeom prst="roundRect">
            <a:avLst/>
          </a:prstGeom>
          <a:solidFill>
            <a:srgbClr val="DAD8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id="{786F2163-1EDB-428D-D78C-AA1EDA0954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52149" y="932598"/>
            <a:ext cx="900000" cy="90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  <a:latin typeface="Libre Franklin" pitchFamily="2" charset="77"/>
                <a:ea typeface="Euclid Flex" panose="020B0504000000000000" pitchFamily="34" charset="77"/>
              </a:defRPr>
            </a:lvl1pPr>
          </a:lstStyle>
          <a:p>
            <a:pPr lvl="0"/>
            <a:r>
              <a:rPr lang="es-MX" dirty="0"/>
              <a:t>TEXT</a:t>
            </a:r>
            <a:endParaRPr lang="en-US" dirty="0"/>
          </a:p>
        </p:txBody>
      </p:sp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D9A3916A-A466-1F37-208F-4726556EA6B3}"/>
              </a:ext>
            </a:extLst>
          </p:cNvPr>
          <p:cNvSpPr/>
          <p:nvPr userDrawn="1"/>
        </p:nvSpPr>
        <p:spPr>
          <a:xfrm>
            <a:off x="4986670" y="2340527"/>
            <a:ext cx="1440000" cy="1440000"/>
          </a:xfrm>
          <a:prstGeom prst="roundRect">
            <a:avLst/>
          </a:prstGeom>
          <a:solidFill>
            <a:srgbClr val="CF13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Marcador de posición de imagen 18">
            <a:extLst>
              <a:ext uri="{FF2B5EF4-FFF2-40B4-BE49-F238E27FC236}">
                <a16:creationId xmlns:a16="http://schemas.microsoft.com/office/drawing/2014/main" id="{FFAD164E-D787-8376-1325-C6EDD5F1E5A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51675" y="674350"/>
            <a:ext cx="1439862" cy="14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1" name="Marcador de texto 20">
            <a:extLst>
              <a:ext uri="{FF2B5EF4-FFF2-40B4-BE49-F238E27FC236}">
                <a16:creationId xmlns:a16="http://schemas.microsoft.com/office/drawing/2014/main" id="{792CD4D3-BB28-1227-4745-480CE3FAEA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51450" y="2571750"/>
            <a:ext cx="900113" cy="9064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000">
                <a:solidFill>
                  <a:schemeClr val="bg1"/>
                </a:solidFill>
                <a:latin typeface="Libre Franklin" pitchFamily="2" charset="77"/>
              </a:defRPr>
            </a:lvl1pPr>
            <a:lvl2pPr marL="342900" indent="0" algn="l">
              <a:buNone/>
              <a:defRPr sz="1000">
                <a:solidFill>
                  <a:schemeClr val="bg1"/>
                </a:solidFill>
                <a:latin typeface="Libre Franklin" pitchFamily="2" charset="77"/>
              </a:defRPr>
            </a:lvl2pPr>
            <a:lvl3pPr marL="685800" indent="0" algn="l">
              <a:buNone/>
              <a:defRPr sz="1000">
                <a:solidFill>
                  <a:schemeClr val="bg1"/>
                </a:solidFill>
                <a:latin typeface="Libre Franklin" pitchFamily="2" charset="77"/>
              </a:defRPr>
            </a:lvl3pPr>
            <a:lvl4pPr marL="1028700" indent="0" algn="l">
              <a:buNone/>
              <a:defRPr sz="1000">
                <a:solidFill>
                  <a:schemeClr val="bg1"/>
                </a:solidFill>
                <a:latin typeface="Libre Franklin" pitchFamily="2" charset="77"/>
              </a:defRPr>
            </a:lvl4pPr>
            <a:lvl5pPr marL="1371600" indent="0" algn="l">
              <a:buNone/>
              <a:defRPr sz="1000">
                <a:solidFill>
                  <a:schemeClr val="bg1"/>
                </a:solidFill>
                <a:latin typeface="Libre Franklin" pitchFamily="2" charset="77"/>
              </a:defRPr>
            </a:lvl5pPr>
          </a:lstStyle>
          <a:p>
            <a:pPr lvl="0"/>
            <a:r>
              <a:rPr lang="es-MX" dirty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612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47007" y="662599"/>
            <a:ext cx="3240000" cy="687928"/>
          </a:xfrm>
          <a:prstGeom prst="rect">
            <a:avLst/>
          </a:prstGeom>
        </p:spPr>
        <p:txBody>
          <a:bodyPr anchor="ctr"/>
          <a:lstStyle>
            <a:lvl1pPr>
              <a:defRPr sz="4500" b="0" i="0">
                <a:solidFill>
                  <a:srgbClr val="19214C"/>
                </a:solidFill>
                <a:latin typeface="Euclid Flex Medium" panose="020B0504000000000000" pitchFamily="34" charset="77"/>
                <a:ea typeface="Euclid Flex Medium" panose="020B0504000000000000" pitchFamily="34" charset="77"/>
              </a:defRPr>
            </a:lvl1pPr>
          </a:lstStyle>
          <a:p>
            <a:r>
              <a:rPr lang="es-MX" dirty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47007" y="1602054"/>
            <a:ext cx="3240000" cy="22069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19214C"/>
                </a:solidFill>
                <a:latin typeface="Libre Franklin" pitchFamily="2" charset="77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 dirty="0"/>
              <a:t>TEXT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E87522E-FAC7-938D-AED5-11AA1C7019B8}"/>
              </a:ext>
            </a:extLst>
          </p:cNvPr>
          <p:cNvSpPr/>
          <p:nvPr userDrawn="1"/>
        </p:nvSpPr>
        <p:spPr>
          <a:xfrm rot="16200000">
            <a:off x="4134692" y="134191"/>
            <a:ext cx="874617" cy="9144002"/>
          </a:xfrm>
          <a:prstGeom prst="rect">
            <a:avLst/>
          </a:prstGeom>
          <a:solidFill>
            <a:srgbClr val="222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ysClr val="windowText" lastClr="000000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21B50DF-ADA0-E19E-1EB1-A6F48AE895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602819" y="4400882"/>
            <a:ext cx="1781036" cy="644581"/>
          </a:xfrm>
          <a:prstGeom prst="rect">
            <a:avLst/>
          </a:prstGeom>
        </p:spPr>
      </p:pic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6FBB2771-0EC4-26D8-9135-94A852DB1F4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82819" y="661988"/>
            <a:ext cx="3240000" cy="68897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500" b="0" i="0">
                <a:solidFill>
                  <a:srgbClr val="222943"/>
                </a:solidFill>
                <a:latin typeface="Euclid Flex Medium" panose="020B0504000000000000" pitchFamily="34" charset="77"/>
                <a:ea typeface="Euclid Flex Medium" panose="020B0504000000000000" pitchFamily="34" charset="77"/>
              </a:defRPr>
            </a:lvl1pPr>
          </a:lstStyle>
          <a:p>
            <a:pPr lvl="0"/>
            <a:r>
              <a:rPr lang="es-MX" dirty="0"/>
              <a:t>TITLE</a:t>
            </a:r>
            <a:endParaRPr lang="en-US" dirty="0"/>
          </a:p>
        </p:txBody>
      </p:sp>
      <p:sp>
        <p:nvSpPr>
          <p:cNvPr id="15" name="Marcador de texto 14">
            <a:extLst>
              <a:ext uri="{FF2B5EF4-FFF2-40B4-BE49-F238E27FC236}">
                <a16:creationId xmlns:a16="http://schemas.microsoft.com/office/drawing/2014/main" id="{94C916AE-11B8-CF96-51EA-4864787322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82819" y="1601788"/>
            <a:ext cx="3240000" cy="22066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rgbClr val="222943"/>
                </a:solidFill>
                <a:latin typeface="Libre Franklin" pitchFamily="2" charset="77"/>
              </a:defRPr>
            </a:lvl1pPr>
            <a:lvl2pPr>
              <a:defRPr>
                <a:solidFill>
                  <a:srgbClr val="222943"/>
                </a:solidFill>
              </a:defRPr>
            </a:lvl2pPr>
            <a:lvl3pPr>
              <a:defRPr>
                <a:solidFill>
                  <a:srgbClr val="222943"/>
                </a:solidFill>
              </a:defRPr>
            </a:lvl3pPr>
            <a:lvl4pPr>
              <a:defRPr>
                <a:solidFill>
                  <a:srgbClr val="222943"/>
                </a:solidFill>
              </a:defRPr>
            </a:lvl4pPr>
            <a:lvl5pPr>
              <a:defRPr>
                <a:solidFill>
                  <a:srgbClr val="222943"/>
                </a:solidFill>
              </a:defRPr>
            </a:lvl5pPr>
          </a:lstStyle>
          <a:p>
            <a:pPr lvl="0"/>
            <a:r>
              <a:rPr lang="es-MX" dirty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681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ext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C70A458B-E857-41BB-EE04-9C67CE02ABA2}"/>
              </a:ext>
            </a:extLst>
          </p:cNvPr>
          <p:cNvSpPr/>
          <p:nvPr userDrawn="1"/>
        </p:nvSpPr>
        <p:spPr>
          <a:xfrm rot="16200000" flipH="1">
            <a:off x="2437558" y="-2437560"/>
            <a:ext cx="4268885" cy="9144002"/>
          </a:xfrm>
          <a:prstGeom prst="rect">
            <a:avLst/>
          </a:prstGeom>
          <a:solidFill>
            <a:srgbClr val="222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ysClr val="windowText" lastClr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47560" y="662599"/>
            <a:ext cx="3344670" cy="6656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500" b="0" i="0">
                <a:solidFill>
                  <a:schemeClr val="bg1"/>
                </a:solidFill>
                <a:latin typeface="Euclid Flex Medium" panose="020B0504000000000000" pitchFamily="34" charset="77"/>
                <a:ea typeface="Euclid Flex Medium" panose="020B0504000000000000" pitchFamily="34" charset="77"/>
              </a:defRPr>
            </a:lvl1pPr>
          </a:lstStyle>
          <a:p>
            <a:r>
              <a:rPr lang="es-MX" dirty="0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49" y="662599"/>
            <a:ext cx="3567793" cy="32204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947560" y="1602054"/>
            <a:ext cx="3344670" cy="22810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Libre Franklin" pitchFamily="2" charset="77"/>
              </a:defRPr>
            </a:lvl1pPr>
            <a:lvl2pPr>
              <a:defRPr sz="1600">
                <a:solidFill>
                  <a:schemeClr val="bg1"/>
                </a:solidFill>
                <a:latin typeface="Libre Franklin" pitchFamily="2" charset="77"/>
              </a:defRPr>
            </a:lvl2pPr>
            <a:lvl3pPr>
              <a:defRPr sz="1600">
                <a:solidFill>
                  <a:schemeClr val="bg1"/>
                </a:solidFill>
                <a:latin typeface="Libre Franklin" pitchFamily="2" charset="77"/>
              </a:defRPr>
            </a:lvl3pPr>
            <a:lvl4pPr>
              <a:defRPr sz="1600">
                <a:solidFill>
                  <a:schemeClr val="bg1"/>
                </a:solidFill>
                <a:latin typeface="Libre Franklin" pitchFamily="2" charset="77"/>
              </a:defRPr>
            </a:lvl4pPr>
            <a:lvl5pPr>
              <a:defRPr sz="1600">
                <a:solidFill>
                  <a:schemeClr val="bg1"/>
                </a:solidFill>
                <a:latin typeface="Libre Franklin" pitchFamily="2" charset="77"/>
              </a:defRPr>
            </a:lvl5pPr>
          </a:lstStyle>
          <a:p>
            <a:pPr lvl="0"/>
            <a:r>
              <a:rPr lang="es-MX" dirty="0"/>
              <a:t>TEXT</a:t>
            </a:r>
          </a:p>
          <a:p>
            <a:pPr lvl="0"/>
            <a:r>
              <a:rPr lang="es-MX" dirty="0"/>
              <a:t>.</a:t>
            </a:r>
          </a:p>
          <a:p>
            <a:pPr lvl="0"/>
            <a:r>
              <a:rPr lang="es-MX" dirty="0"/>
              <a:t>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4842E77-D84F-1E53-0339-B1F11E4F3C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602819" y="4400882"/>
            <a:ext cx="1781037" cy="64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410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Back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810278E6-7C2E-73CF-E83E-783A04950EBB}"/>
              </a:ext>
            </a:extLst>
          </p:cNvPr>
          <p:cNvCxnSpPr>
            <a:cxnSpLocks noChangeAspect="1"/>
          </p:cNvCxnSpPr>
          <p:nvPr userDrawn="1"/>
        </p:nvCxnSpPr>
        <p:spPr>
          <a:xfrm>
            <a:off x="957308" y="1593467"/>
            <a:ext cx="118365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3ED1C8BB-B697-568C-966B-656531AB800F}"/>
              </a:ext>
            </a:extLst>
          </p:cNvPr>
          <p:cNvCxnSpPr>
            <a:cxnSpLocks noChangeAspect="1"/>
          </p:cNvCxnSpPr>
          <p:nvPr userDrawn="1"/>
        </p:nvCxnSpPr>
        <p:spPr>
          <a:xfrm>
            <a:off x="957308" y="3109982"/>
            <a:ext cx="1183658" cy="0"/>
          </a:xfrm>
          <a:prstGeom prst="line">
            <a:avLst/>
          </a:prstGeom>
          <a:ln w="4762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A955915F-9276-C730-6D34-0DE6DD42AA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7308" y="1861519"/>
            <a:ext cx="4228204" cy="994172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4500">
                <a:solidFill>
                  <a:schemeClr val="bg1"/>
                </a:solidFill>
                <a:latin typeface="Euclid Flex Bold" panose="020B0800030000000000" pitchFamily="34" charset="77"/>
              </a:defRPr>
            </a:lvl1pPr>
          </a:lstStyle>
          <a:p>
            <a:r>
              <a:rPr lang="es-MX" dirty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308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1784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3" r:id="rId2"/>
    <p:sldLayoutId id="2147483685" r:id="rId3"/>
    <p:sldLayoutId id="2147483668" r:id="rId4"/>
    <p:sldLayoutId id="2147483684" r:id="rId5"/>
    <p:sldLayoutId id="2147483670" r:id="rId6"/>
    <p:sldLayoutId id="2147483681" r:id="rId7"/>
    <p:sldLayoutId id="2147483682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DBD45C3-AA6B-0A73-8E12-C1F5FE5FD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Digital Music Takeover 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A12D97D-1D7F-77B4-E993-E11D3E651F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Enrico V.M. De Santis </a:t>
            </a:r>
          </a:p>
          <a:p>
            <a:r>
              <a:rPr lang="en-US" dirty="0"/>
              <a:t>Professor Heidi Toivonen </a:t>
            </a:r>
          </a:p>
          <a:p>
            <a:r>
              <a:rPr lang="en-US" dirty="0"/>
              <a:t>Capstone in Psychology 496</a:t>
            </a:r>
          </a:p>
        </p:txBody>
      </p:sp>
    </p:spTree>
    <p:extLst>
      <p:ext uri="{BB962C8B-B14F-4D97-AF65-F5344CB8AC3E}">
        <p14:creationId xmlns:p14="http://schemas.microsoft.com/office/powerpoint/2010/main" val="137623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B473CF-AEF6-EAF8-B907-F9B8C30EF8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Why This Matters</a:t>
            </a:r>
            <a:endParaRPr lang="es-MX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738445F-3450-6EAA-9F84-29D0A35BB3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Music = Daily Behavior </a:t>
            </a:r>
          </a:p>
          <a:p>
            <a:r>
              <a:rPr lang="en-US" dirty="0"/>
              <a:t>Emotional Regulation </a:t>
            </a:r>
          </a:p>
          <a:p>
            <a:r>
              <a:rPr lang="en-US" dirty="0"/>
              <a:t>Identity + Social Connection </a:t>
            </a:r>
          </a:p>
          <a:p>
            <a:r>
              <a:rPr lang="en-US" dirty="0"/>
              <a:t>Now shaped by algorithms </a:t>
            </a:r>
            <a:endParaRPr lang="es-MX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86C05F-4B3A-B501-2B06-175A7B33BFF5}"/>
              </a:ext>
            </a:extLst>
          </p:cNvPr>
          <p:cNvSpPr txBox="1"/>
          <p:nvPr/>
        </p:nvSpPr>
        <p:spPr>
          <a:xfrm>
            <a:off x="0" y="4497169"/>
            <a:ext cx="6762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 err="1">
                <a:solidFill>
                  <a:srgbClr val="212943"/>
                </a:solidFill>
              </a:rPr>
              <a:t>Chamorro-Premuzic</a:t>
            </a:r>
            <a:r>
              <a:rPr lang="en-GB" sz="1400" dirty="0">
                <a:solidFill>
                  <a:srgbClr val="212943"/>
                </a:solidFill>
              </a:rPr>
              <a:t> &amp; </a:t>
            </a:r>
            <a:r>
              <a:rPr lang="en-GB" sz="1400" dirty="0" err="1">
                <a:solidFill>
                  <a:srgbClr val="212943"/>
                </a:solidFill>
              </a:rPr>
              <a:t>Furnham</a:t>
            </a:r>
            <a:r>
              <a:rPr lang="en-GB" sz="1400" dirty="0">
                <a:solidFill>
                  <a:srgbClr val="212943"/>
                </a:solidFill>
              </a:rPr>
              <a:t>, 2007</a:t>
            </a:r>
            <a:r>
              <a:rPr lang="en-US" sz="1400" dirty="0">
                <a:solidFill>
                  <a:srgbClr val="212943"/>
                </a:solidFill>
              </a:rPr>
              <a:t> :</a:t>
            </a:r>
            <a:r>
              <a:rPr lang="en-GB" sz="1400" dirty="0" err="1">
                <a:solidFill>
                  <a:srgbClr val="212943"/>
                </a:solidFill>
              </a:rPr>
              <a:t>Hesmondalgh</a:t>
            </a:r>
            <a:r>
              <a:rPr lang="en-GB" sz="1400" dirty="0">
                <a:solidFill>
                  <a:srgbClr val="212943"/>
                </a:solidFill>
              </a:rPr>
              <a:t> &amp; Campos Valverde, 2025; Walsh, 2024)</a:t>
            </a:r>
          </a:p>
        </p:txBody>
      </p:sp>
    </p:spTree>
    <p:extLst>
      <p:ext uri="{BB962C8B-B14F-4D97-AF65-F5344CB8AC3E}">
        <p14:creationId xmlns:p14="http://schemas.microsoft.com/office/powerpoint/2010/main" val="1809217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ítulo 24">
            <a:extLst>
              <a:ext uri="{FF2B5EF4-FFF2-40B4-BE49-F238E27FC236}">
                <a16:creationId xmlns:a16="http://schemas.microsoft.com/office/drawing/2014/main" id="{FAB04E81-661C-C00E-45B3-578D86CFE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88" y="660941"/>
            <a:ext cx="3404619" cy="688975"/>
          </a:xfrm>
        </p:spPr>
        <p:txBody>
          <a:bodyPr/>
          <a:lstStyle/>
          <a:p>
            <a:r>
              <a:rPr lang="en-US" dirty="0"/>
              <a:t>Past Research</a:t>
            </a:r>
          </a:p>
        </p:txBody>
      </p:sp>
      <p:sp>
        <p:nvSpPr>
          <p:cNvPr id="26" name="Marcador de texto 25">
            <a:extLst>
              <a:ext uri="{FF2B5EF4-FFF2-40B4-BE49-F238E27FC236}">
                <a16:creationId xmlns:a16="http://schemas.microsoft.com/office/drawing/2014/main" id="{9C3C1E14-65EC-E0D3-A37E-D21242DF99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Existing Research Focuses On: </a:t>
            </a:r>
          </a:p>
          <a:p>
            <a:r>
              <a:rPr lang="en-US" dirty="0"/>
              <a:t>Personality Traits </a:t>
            </a:r>
          </a:p>
          <a:p>
            <a:r>
              <a:rPr lang="en-US" dirty="0"/>
              <a:t>Musical Preferences </a:t>
            </a:r>
          </a:p>
          <a:p>
            <a:endParaRPr lang="en-US" dirty="0"/>
          </a:p>
        </p:txBody>
      </p:sp>
      <p:sp>
        <p:nvSpPr>
          <p:cNvPr id="28" name="Marcador de posición de imagen 27">
            <a:extLst>
              <a:ext uri="{FF2B5EF4-FFF2-40B4-BE49-F238E27FC236}">
                <a16:creationId xmlns:a16="http://schemas.microsoft.com/office/drawing/2014/main" id="{E7F93A77-0BE5-BD46-C969-7EA37827B1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Problem </a:t>
            </a:r>
            <a:endParaRPr lang="en-C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AB74D-9AD5-85FF-A5EA-6BD1E54F968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Weak Predictive Power  </a:t>
            </a:r>
          </a:p>
          <a:p>
            <a:r>
              <a:rPr lang="en-US" dirty="0"/>
              <a:t>Not Actual Behavior </a:t>
            </a:r>
          </a:p>
          <a:p>
            <a:endParaRPr lang="en-CH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19AF1C-DAAF-858E-FA2D-9AC4851A3A60}"/>
              </a:ext>
            </a:extLst>
          </p:cNvPr>
          <p:cNvSpPr txBox="1"/>
          <p:nvPr/>
        </p:nvSpPr>
        <p:spPr>
          <a:xfrm>
            <a:off x="0" y="4481512"/>
            <a:ext cx="70985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DAD8D6"/>
                </a:solidFill>
              </a:rPr>
              <a:t>(</a:t>
            </a:r>
            <a:r>
              <a:rPr lang="en-GB" sz="1400" dirty="0" err="1">
                <a:solidFill>
                  <a:srgbClr val="DAD8D6"/>
                </a:solidFill>
              </a:rPr>
              <a:t>Ferwerda</a:t>
            </a:r>
            <a:r>
              <a:rPr lang="en-GB" sz="1400" dirty="0">
                <a:solidFill>
                  <a:srgbClr val="DAD8D6"/>
                </a:solidFill>
              </a:rPr>
              <a:t> et al., 2017)</a:t>
            </a:r>
            <a:r>
              <a:rPr lang="en-US" sz="1400" dirty="0">
                <a:solidFill>
                  <a:srgbClr val="DAD8D6"/>
                </a:solidFill>
              </a:rPr>
              <a:t>, </a:t>
            </a:r>
            <a:r>
              <a:rPr lang="en-GB" sz="1400" dirty="0">
                <a:solidFill>
                  <a:srgbClr val="DAD8D6"/>
                </a:solidFill>
              </a:rPr>
              <a:t>(</a:t>
            </a:r>
            <a:r>
              <a:rPr lang="en-GB" sz="1400" dirty="0" err="1">
                <a:solidFill>
                  <a:srgbClr val="DAD8D6"/>
                </a:solidFill>
              </a:rPr>
              <a:t>Schäfer</a:t>
            </a:r>
            <a:r>
              <a:rPr lang="en-GB" sz="1400" dirty="0">
                <a:solidFill>
                  <a:srgbClr val="DAD8D6"/>
                </a:solidFill>
              </a:rPr>
              <a:t> &amp; </a:t>
            </a:r>
            <a:r>
              <a:rPr lang="en-GB" sz="1400" dirty="0" err="1">
                <a:solidFill>
                  <a:srgbClr val="DAD8D6"/>
                </a:solidFill>
              </a:rPr>
              <a:t>Mehlhorn</a:t>
            </a:r>
            <a:r>
              <a:rPr lang="en-GB" sz="1400" dirty="0">
                <a:solidFill>
                  <a:srgbClr val="DAD8D6"/>
                </a:solidFill>
              </a:rPr>
              <a:t>, 2017)</a:t>
            </a:r>
            <a:r>
              <a:rPr lang="en-US" sz="1400" dirty="0">
                <a:solidFill>
                  <a:srgbClr val="DAD8D6"/>
                </a:solidFill>
              </a:rPr>
              <a:t> , </a:t>
            </a:r>
            <a:r>
              <a:rPr lang="en-GB" sz="1400" dirty="0">
                <a:solidFill>
                  <a:srgbClr val="DAD8D6"/>
                </a:solidFill>
              </a:rPr>
              <a:t>(Hu &amp; Pu, 2011)</a:t>
            </a:r>
          </a:p>
          <a:p>
            <a:pPr algn="l"/>
            <a:endParaRPr lang="en-CH" sz="1400" dirty="0">
              <a:solidFill>
                <a:srgbClr val="DAD8D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850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D3A62368-C3A8-C548-388B-1DAB34A0B9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Personal Values</a:t>
            </a:r>
          </a:p>
        </p:txBody>
      </p:sp>
      <p:sp>
        <p:nvSpPr>
          <p:cNvPr id="8" name="Subtítulo 7">
            <a:extLst>
              <a:ext uri="{FF2B5EF4-FFF2-40B4-BE49-F238E27FC236}">
                <a16:creationId xmlns:a16="http://schemas.microsoft.com/office/drawing/2014/main" id="{5F0FDEAE-8EF8-8643-D044-EAB75098C8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Motivational Principle Guiding Behaviors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Openness to Change 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 Exploration </a:t>
            </a:r>
          </a:p>
          <a:p>
            <a:r>
              <a:rPr lang="en-US" dirty="0"/>
              <a:t>Hedonism</a:t>
            </a:r>
            <a:r>
              <a:rPr lang="en-US" dirty="0">
                <a:sym typeface="Wingdings" pitchFamily="2" charset="2"/>
              </a:rPr>
              <a:t> Pleasure </a:t>
            </a:r>
          </a:p>
          <a:p>
            <a:r>
              <a:rPr lang="en-US" dirty="0">
                <a:sym typeface="Wingdings" pitchFamily="2" charset="2"/>
              </a:rPr>
              <a:t>Conservation  Stability 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57EC04-2246-FB7A-B53C-79D8B9BD6EDC}"/>
              </a:ext>
            </a:extLst>
          </p:cNvPr>
          <p:cNvSpPr txBox="1"/>
          <p:nvPr/>
        </p:nvSpPr>
        <p:spPr>
          <a:xfrm>
            <a:off x="42484" y="4766131"/>
            <a:ext cx="45729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212943"/>
                </a:solidFill>
              </a:rPr>
              <a:t>(Schwartz, 1992</a:t>
            </a:r>
            <a:r>
              <a:rPr lang="en-US" sz="1400" dirty="0">
                <a:solidFill>
                  <a:srgbClr val="212943"/>
                </a:solidFill>
              </a:rPr>
              <a:t> : </a:t>
            </a:r>
            <a:r>
              <a:rPr lang="en-GB" sz="1400" dirty="0" err="1">
                <a:solidFill>
                  <a:srgbClr val="212943"/>
                </a:solidFill>
              </a:rPr>
              <a:t>Manolios</a:t>
            </a:r>
            <a:r>
              <a:rPr lang="en-GB" sz="1400" dirty="0">
                <a:solidFill>
                  <a:srgbClr val="212943"/>
                </a:solidFill>
              </a:rPr>
              <a:t> et al., 2019)</a:t>
            </a:r>
          </a:p>
        </p:txBody>
      </p:sp>
    </p:spTree>
    <p:extLst>
      <p:ext uri="{BB962C8B-B14F-4D97-AF65-F5344CB8AC3E}">
        <p14:creationId xmlns:p14="http://schemas.microsoft.com/office/powerpoint/2010/main" val="3436267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3F259F3-E75A-DBA2-2AE5-089FCFC27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246888"/>
            <a:ext cx="5170932" cy="133731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4100">
                <a:solidFill>
                  <a:schemeClr val="tx1"/>
                </a:solidFill>
                <a:latin typeface="+mj-lt"/>
                <a:ea typeface="+mj-ea"/>
              </a:rPr>
              <a:t>Research Question 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214" y="1796796"/>
            <a:ext cx="3182691" cy="13716"/>
          </a:xfrm>
          <a:custGeom>
            <a:avLst/>
            <a:gdLst>
              <a:gd name="csX0" fmla="*/ 0 w 3182691"/>
              <a:gd name="csY0" fmla="*/ 0 h 13716"/>
              <a:gd name="csX1" fmla="*/ 636538 w 3182691"/>
              <a:gd name="csY1" fmla="*/ 0 h 13716"/>
              <a:gd name="csX2" fmla="*/ 1273076 w 3182691"/>
              <a:gd name="csY2" fmla="*/ 0 h 13716"/>
              <a:gd name="csX3" fmla="*/ 1909615 w 3182691"/>
              <a:gd name="csY3" fmla="*/ 0 h 13716"/>
              <a:gd name="csX4" fmla="*/ 2482499 w 3182691"/>
              <a:gd name="csY4" fmla="*/ 0 h 13716"/>
              <a:gd name="csX5" fmla="*/ 3182691 w 3182691"/>
              <a:gd name="csY5" fmla="*/ 0 h 13716"/>
              <a:gd name="csX6" fmla="*/ 3182691 w 3182691"/>
              <a:gd name="csY6" fmla="*/ 13716 h 13716"/>
              <a:gd name="csX7" fmla="*/ 2609807 w 3182691"/>
              <a:gd name="csY7" fmla="*/ 13716 h 13716"/>
              <a:gd name="csX8" fmla="*/ 2068749 w 3182691"/>
              <a:gd name="csY8" fmla="*/ 13716 h 13716"/>
              <a:gd name="csX9" fmla="*/ 1432211 w 3182691"/>
              <a:gd name="csY9" fmla="*/ 13716 h 13716"/>
              <a:gd name="csX10" fmla="*/ 859327 w 3182691"/>
              <a:gd name="csY10" fmla="*/ 13716 h 13716"/>
              <a:gd name="csX11" fmla="*/ 0 w 3182691"/>
              <a:gd name="csY11" fmla="*/ 13716 h 13716"/>
              <a:gd name="csX12" fmla="*/ 0 w 3182691"/>
              <a:gd name="csY12" fmla="*/ 0 h 137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1" h="13716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13406" y="3458"/>
                  <a:pt x="1273076" y="0"/>
                </a:cubicBezTo>
                <a:cubicBezTo>
                  <a:pt x="1532746" y="-3458"/>
                  <a:pt x="1697408" y="-16840"/>
                  <a:pt x="1909615" y="0"/>
                </a:cubicBezTo>
                <a:cubicBezTo>
                  <a:pt x="2121822" y="16840"/>
                  <a:pt x="2213494" y="-18555"/>
                  <a:pt x="2482499" y="0"/>
                </a:cubicBezTo>
                <a:cubicBezTo>
                  <a:pt x="2751504" y="18555"/>
                  <a:pt x="3004132" y="-28750"/>
                  <a:pt x="3182691" y="0"/>
                </a:cubicBezTo>
                <a:cubicBezTo>
                  <a:pt x="3182905" y="4075"/>
                  <a:pt x="3183007" y="9784"/>
                  <a:pt x="3182691" y="13716"/>
                </a:cubicBezTo>
                <a:cubicBezTo>
                  <a:pt x="2947041" y="12115"/>
                  <a:pt x="2875741" y="18365"/>
                  <a:pt x="2609807" y="13716"/>
                </a:cubicBezTo>
                <a:cubicBezTo>
                  <a:pt x="2343873" y="9067"/>
                  <a:pt x="2331203" y="27157"/>
                  <a:pt x="2068749" y="13716"/>
                </a:cubicBezTo>
                <a:cubicBezTo>
                  <a:pt x="1806295" y="275"/>
                  <a:pt x="1713773" y="42516"/>
                  <a:pt x="1432211" y="13716"/>
                </a:cubicBezTo>
                <a:cubicBezTo>
                  <a:pt x="1150649" y="-15084"/>
                  <a:pt x="982765" y="-825"/>
                  <a:pt x="859327" y="13716"/>
                </a:cubicBezTo>
                <a:cubicBezTo>
                  <a:pt x="735889" y="28257"/>
                  <a:pt x="254183" y="30659"/>
                  <a:pt x="0" y="13716"/>
                </a:cubicBezTo>
                <a:cubicBezTo>
                  <a:pt x="-535" y="8247"/>
                  <a:pt x="-201" y="2959"/>
                  <a:pt x="0" y="0"/>
                </a:cubicBezTo>
                <a:close/>
              </a:path>
              <a:path w="3182691" h="13716" stroke="0" extrusionOk="0">
                <a:moveTo>
                  <a:pt x="0" y="0"/>
                </a:moveTo>
                <a:cubicBezTo>
                  <a:pt x="247695" y="-19360"/>
                  <a:pt x="392581" y="-28596"/>
                  <a:pt x="572884" y="0"/>
                </a:cubicBezTo>
                <a:cubicBezTo>
                  <a:pt x="753187" y="28596"/>
                  <a:pt x="922042" y="4121"/>
                  <a:pt x="1113942" y="0"/>
                </a:cubicBezTo>
                <a:cubicBezTo>
                  <a:pt x="1305842" y="-4121"/>
                  <a:pt x="1501806" y="28092"/>
                  <a:pt x="1686826" y="0"/>
                </a:cubicBezTo>
                <a:cubicBezTo>
                  <a:pt x="1871846" y="-28092"/>
                  <a:pt x="2170181" y="-20672"/>
                  <a:pt x="2323364" y="0"/>
                </a:cubicBezTo>
                <a:cubicBezTo>
                  <a:pt x="2476547" y="20672"/>
                  <a:pt x="2919163" y="6097"/>
                  <a:pt x="3182691" y="0"/>
                </a:cubicBezTo>
                <a:cubicBezTo>
                  <a:pt x="3182125" y="5320"/>
                  <a:pt x="3182367" y="9001"/>
                  <a:pt x="3182691" y="13716"/>
                </a:cubicBezTo>
                <a:cubicBezTo>
                  <a:pt x="3026064" y="-15421"/>
                  <a:pt x="2775005" y="18495"/>
                  <a:pt x="2546153" y="13716"/>
                </a:cubicBezTo>
                <a:cubicBezTo>
                  <a:pt x="2317301" y="8937"/>
                  <a:pt x="2164351" y="-14456"/>
                  <a:pt x="1845961" y="13716"/>
                </a:cubicBezTo>
                <a:cubicBezTo>
                  <a:pt x="1527571" y="41888"/>
                  <a:pt x="1455006" y="1252"/>
                  <a:pt x="1304903" y="13716"/>
                </a:cubicBezTo>
                <a:cubicBezTo>
                  <a:pt x="1154800" y="26180"/>
                  <a:pt x="942107" y="-16628"/>
                  <a:pt x="604711" y="13716"/>
                </a:cubicBezTo>
                <a:cubicBezTo>
                  <a:pt x="267315" y="44060"/>
                  <a:pt x="141927" y="-12967"/>
                  <a:pt x="0" y="13716"/>
                </a:cubicBezTo>
                <a:cubicBezTo>
                  <a:pt x="58" y="7834"/>
                  <a:pt x="453" y="5833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2941D4D-16B4-2D8A-BBB8-BF9227D9C4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0060" y="2029968"/>
            <a:ext cx="5170932" cy="2612898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700">
                <a:solidFill>
                  <a:schemeClr val="tx1"/>
                </a:solidFill>
                <a:latin typeface="+mn-lt"/>
              </a:rPr>
              <a:t>Do values predict listening behavior?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endParaRPr lang="en-US" sz="1700">
              <a:solidFill>
                <a:schemeClr val="tx1"/>
              </a:solidFill>
              <a:latin typeface="+mn-lt"/>
            </a:endParaRP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700">
                <a:solidFill>
                  <a:schemeClr val="tx1"/>
                </a:solidFill>
                <a:latin typeface="+mn-lt"/>
              </a:rPr>
              <a:t>H1: Openness to Change </a:t>
            </a:r>
            <a:r>
              <a:rPr lang="en-US" sz="1700">
                <a:solidFill>
                  <a:schemeClr val="tx1"/>
                </a:solidFill>
                <a:latin typeface="+mn-lt"/>
                <a:sym typeface="Wingdings" pitchFamily="2" charset="2"/>
              </a:rPr>
              <a:t> Genre Diversity 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700">
                <a:solidFill>
                  <a:schemeClr val="tx1"/>
                </a:solidFill>
                <a:latin typeface="+mn-lt"/>
                <a:sym typeface="Wingdings" pitchFamily="2" charset="2"/>
              </a:rPr>
              <a:t>H2: Hedonism  Listening Intensity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 sz="1700">
                <a:solidFill>
                  <a:schemeClr val="tx1"/>
                </a:solidFill>
                <a:latin typeface="+mn-lt"/>
                <a:sym typeface="Wingdings" pitchFamily="2" charset="2"/>
              </a:rPr>
              <a:t>H3: Conservation  Repetition </a:t>
            </a:r>
          </a:p>
          <a:p>
            <a:pPr indent="-228600" defTabSz="914400">
              <a:buFont typeface="Arial" panose="020B0604020202020204" pitchFamily="34" charset="0"/>
              <a:buChar char="•"/>
            </a:pPr>
            <a:endParaRPr lang="en-US" sz="17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D1E106D-DEBF-E0E7-E03A-C3BC560916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7880" y="528317"/>
            <a:ext cx="3010662" cy="200961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A93CAC2-EFBB-FE67-4818-FB5E1FC0C7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3728" y="3059394"/>
            <a:ext cx="2445250" cy="1632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44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C5E67B-2093-40B5-E916-60A785BA7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007" y="710325"/>
            <a:ext cx="3240000" cy="687928"/>
          </a:xfrm>
        </p:spPr>
        <p:txBody>
          <a:bodyPr/>
          <a:lstStyle/>
          <a:p>
            <a:r>
              <a:rPr lang="en-US" dirty="0"/>
              <a:t>Method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F501E79-F061-DBC7-4D8E-1C42CFF552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7007" y="1398253"/>
            <a:ext cx="4005530" cy="2206990"/>
          </a:xfrm>
        </p:spPr>
        <p:txBody>
          <a:bodyPr/>
          <a:lstStyle/>
          <a:p>
            <a:r>
              <a:rPr lang="en-US" sz="2000" b="1" dirty="0"/>
              <a:t>Participants</a:t>
            </a:r>
            <a:r>
              <a:rPr lang="en-US" dirty="0"/>
              <a:t>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/>
              <a:t>N=55 (43 after cleaning data)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/>
              <a:t>Age 18-55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EB79B4C-B43B-3B87-5474-B14E12D87D2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7007" y="2571750"/>
            <a:ext cx="4209988" cy="2206625"/>
          </a:xfrm>
        </p:spPr>
        <p:txBody>
          <a:bodyPr/>
          <a:lstStyle/>
          <a:p>
            <a:r>
              <a:rPr lang="en-US" sz="2000" b="1" dirty="0"/>
              <a:t>Measures</a:t>
            </a:r>
            <a:r>
              <a:rPr lang="en-US" dirty="0"/>
              <a:t>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/>
              <a:t>World Values Survey Switzerland Values: Wave 6 (2010-2014)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/>
              <a:t>Spotify Wrapped 2025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/>
              <a:t>Apple Music Data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391243-D347-0F7A-FDAC-AE5C2895580E}"/>
              </a:ext>
            </a:extLst>
          </p:cNvPr>
          <p:cNvSpPr txBox="1"/>
          <p:nvPr/>
        </p:nvSpPr>
        <p:spPr>
          <a:xfrm>
            <a:off x="5056995" y="1398253"/>
            <a:ext cx="323999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latin typeface="Libre Franklin" pitchFamily="2" charset="77"/>
              </a:rPr>
              <a:t>Behavior</a:t>
            </a:r>
            <a:r>
              <a:rPr lang="it-IT" sz="1400" dirty="0">
                <a:latin typeface="Libre Franklin" pitchFamily="2" charset="77"/>
              </a:rPr>
              <a:t> </a:t>
            </a:r>
          </a:p>
          <a:p>
            <a:pPr marL="285750" indent="-285750" algn="l">
              <a:buFont typeface="Wingdings" pitchFamily="2" charset="2"/>
              <a:buChar char="§"/>
            </a:pPr>
            <a:r>
              <a:rPr lang="en-US" sz="1600" dirty="0">
                <a:latin typeface="Libre Franklin" pitchFamily="2" charset="77"/>
              </a:rPr>
              <a:t>Minutes</a:t>
            </a:r>
            <a:r>
              <a:rPr lang="it-IT" sz="1600" dirty="0">
                <a:latin typeface="Libre Franklin" pitchFamily="2" charset="77"/>
              </a:rPr>
              <a:t> </a:t>
            </a:r>
          </a:p>
          <a:p>
            <a:pPr marL="285750" indent="-285750" algn="l">
              <a:buFont typeface="Wingdings" pitchFamily="2" charset="2"/>
              <a:buChar char="§"/>
            </a:pPr>
            <a:r>
              <a:rPr lang="en-US" sz="1600" dirty="0">
                <a:latin typeface="Libre Franklin" pitchFamily="2" charset="77"/>
              </a:rPr>
              <a:t>Genres</a:t>
            </a:r>
            <a:r>
              <a:rPr lang="it-IT" sz="1600" dirty="0">
                <a:latin typeface="Libre Franklin" pitchFamily="2" charset="77"/>
              </a:rPr>
              <a:t> </a:t>
            </a:r>
            <a:endParaRPr lang="en-US" sz="1600" dirty="0">
              <a:latin typeface="Libre Franklin" pitchFamily="2" charset="77"/>
            </a:endParaRPr>
          </a:p>
          <a:p>
            <a:pPr marL="285750" indent="-285750" algn="l">
              <a:buFont typeface="Wingdings" pitchFamily="2" charset="2"/>
              <a:buChar char="§"/>
            </a:pPr>
            <a:r>
              <a:rPr lang="en-US" sz="1600" dirty="0">
                <a:latin typeface="Libre Franklin" pitchFamily="2" charset="77"/>
              </a:rPr>
              <a:t>Repetition</a:t>
            </a:r>
            <a:r>
              <a:rPr lang="it-IT" sz="1600" dirty="0">
                <a:latin typeface="Libre Franklin" pitchFamily="2" charset="77"/>
              </a:rPr>
              <a:t> </a:t>
            </a:r>
          </a:p>
          <a:p>
            <a:pPr marL="285750" indent="-285750" algn="l">
              <a:buFont typeface="Wingdings" pitchFamily="2" charset="2"/>
              <a:buChar char="§"/>
            </a:pPr>
            <a:r>
              <a:rPr lang="en-US" sz="1600" dirty="0">
                <a:latin typeface="Libre Franklin" pitchFamily="2" charset="77"/>
              </a:rPr>
              <a:t>Artists </a:t>
            </a:r>
            <a:r>
              <a:rPr lang="it-IT" sz="1600" dirty="0">
                <a:latin typeface="Libre Franklin" pitchFamily="2" charset="77"/>
              </a:rPr>
              <a:t>  </a:t>
            </a:r>
          </a:p>
          <a:p>
            <a:pPr algn="l"/>
            <a:endParaRPr lang="en-CH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0E896F4-6DED-683E-AE1A-A3FCAFDB1C14}"/>
              </a:ext>
            </a:extLst>
          </p:cNvPr>
          <p:cNvSpPr txBox="1"/>
          <p:nvPr/>
        </p:nvSpPr>
        <p:spPr>
          <a:xfrm>
            <a:off x="0" y="4478246"/>
            <a:ext cx="45729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DAD8D6"/>
                </a:solidFill>
              </a:rPr>
              <a:t>(</a:t>
            </a:r>
            <a:r>
              <a:rPr lang="en-GB" sz="1400" dirty="0" err="1">
                <a:solidFill>
                  <a:srgbClr val="DAD8D6"/>
                </a:solidFill>
              </a:rPr>
              <a:t>Haerpfer</a:t>
            </a:r>
            <a:r>
              <a:rPr lang="en-GB" sz="1400" dirty="0">
                <a:solidFill>
                  <a:srgbClr val="DAD8D6"/>
                </a:solidFill>
              </a:rPr>
              <a:t> et al., 2022)</a:t>
            </a:r>
          </a:p>
        </p:txBody>
      </p:sp>
    </p:spTree>
    <p:extLst>
      <p:ext uri="{BB962C8B-B14F-4D97-AF65-F5344CB8AC3E}">
        <p14:creationId xmlns:p14="http://schemas.microsoft.com/office/powerpoint/2010/main" val="1734553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671843-7C64-7E71-CC56-D60239E17E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Results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287334E-9867-78BA-406A-E4F1C5D6AA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600" dirty="0"/>
              <a:t>Values ≠ Behavior </a:t>
            </a:r>
          </a:p>
          <a:p>
            <a:endParaRPr lang="en-US" sz="1600" dirty="0"/>
          </a:p>
          <a:p>
            <a:r>
              <a:rPr lang="en-US" sz="1600" dirty="0"/>
              <a:t>Minutes&lt;—&gt; Artists </a:t>
            </a:r>
          </a:p>
          <a:p>
            <a:r>
              <a:rPr lang="en-US" sz="1600" dirty="0"/>
              <a:t>r=.68, p&lt;.001</a:t>
            </a:r>
            <a:endParaRPr lang="en-US" sz="1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90EBFF-18A4-D7AA-8F81-4A42ADB9EA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4779" y="312761"/>
            <a:ext cx="6084259" cy="273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289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FF67E-72DC-3B5B-DBA5-3A3F552CEA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Interpretation </a:t>
            </a:r>
            <a:endParaRPr lang="en-C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64000E-3084-5695-E039-583E16ED84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Values= Abstract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Behavior= Contextual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Algorithms Shape Behavior </a:t>
            </a:r>
            <a:endParaRPr lang="en-CH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B77CC6-0FCF-DA71-6C7D-39A331CFDA0D}"/>
              </a:ext>
            </a:extLst>
          </p:cNvPr>
          <p:cNvSpPr txBox="1"/>
          <p:nvPr/>
        </p:nvSpPr>
        <p:spPr>
          <a:xfrm>
            <a:off x="42483" y="4368253"/>
            <a:ext cx="59473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212943"/>
                </a:solidFill>
              </a:rPr>
              <a:t>(</a:t>
            </a:r>
            <a:r>
              <a:rPr lang="en-GB" dirty="0" err="1">
                <a:solidFill>
                  <a:srgbClr val="212943"/>
                </a:solidFill>
              </a:rPr>
              <a:t>Hesmondalgh</a:t>
            </a:r>
            <a:r>
              <a:rPr lang="en-GB" dirty="0">
                <a:solidFill>
                  <a:srgbClr val="212943"/>
                </a:solidFill>
              </a:rPr>
              <a:t> &amp; Campos Valverde, 2025;</a:t>
            </a:r>
            <a:r>
              <a:rPr lang="en-US" dirty="0">
                <a:solidFill>
                  <a:srgbClr val="212943"/>
                </a:solidFill>
              </a:rPr>
              <a:t> </a:t>
            </a:r>
            <a:r>
              <a:rPr lang="en-GB" dirty="0">
                <a:solidFill>
                  <a:srgbClr val="212943"/>
                </a:solidFill>
              </a:rPr>
              <a:t>Walsh, 2024)</a:t>
            </a:r>
          </a:p>
        </p:txBody>
      </p:sp>
    </p:spTree>
    <p:extLst>
      <p:ext uri="{BB962C8B-B14F-4D97-AF65-F5344CB8AC3E}">
        <p14:creationId xmlns:p14="http://schemas.microsoft.com/office/powerpoint/2010/main" val="1801541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C7471-9537-9CF0-FE0B-AF94FC382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510" y="169059"/>
            <a:ext cx="6990978" cy="688975"/>
          </a:xfrm>
        </p:spPr>
        <p:txBody>
          <a:bodyPr/>
          <a:lstStyle/>
          <a:p>
            <a:r>
              <a:rPr lang="en-US" dirty="0"/>
              <a:t>Limitations and Conclusion </a:t>
            </a:r>
            <a:endParaRPr lang="en-C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4E5BFA-4E39-C09E-4F05-FCD54DAB1C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b="1" dirty="0"/>
              <a:t>Limitations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/>
              <a:t>Small Sample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/>
              <a:t>WVS Bias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/>
              <a:t>Self-Reported Data </a:t>
            </a:r>
            <a:endParaRPr lang="en-CH" sz="1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A01868-8B91-84E2-BD1E-16956FBB4C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000" b="1" dirty="0"/>
              <a:t>Conclusion </a:t>
            </a:r>
          </a:p>
          <a:p>
            <a:r>
              <a:rPr lang="en-US" sz="1600" dirty="0"/>
              <a:t>Value ≠ Direct Predictors </a:t>
            </a:r>
          </a:p>
          <a:p>
            <a:r>
              <a:rPr lang="en-US" sz="1600" dirty="0"/>
              <a:t>Digital Context Matters </a:t>
            </a:r>
            <a:endParaRPr lang="en-CH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3C9552-7010-380B-EF02-E67A251C93E1}"/>
              </a:ext>
            </a:extLst>
          </p:cNvPr>
          <p:cNvSpPr txBox="1"/>
          <p:nvPr/>
        </p:nvSpPr>
        <p:spPr>
          <a:xfrm>
            <a:off x="2472803" y="3331359"/>
            <a:ext cx="41983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Are</a:t>
            </a:r>
            <a:r>
              <a:rPr lang="en-US" sz="2800" dirty="0"/>
              <a:t> </a:t>
            </a:r>
            <a:r>
              <a:rPr lang="en-US" sz="2800" b="1" dirty="0"/>
              <a:t>we choosing the music, or is it algorithm? </a:t>
            </a:r>
            <a:endParaRPr lang="en-CH" sz="2800" b="1" dirty="0"/>
          </a:p>
        </p:txBody>
      </p:sp>
    </p:spTree>
    <p:extLst>
      <p:ext uri="{BB962C8B-B14F-4D97-AF65-F5344CB8AC3E}">
        <p14:creationId xmlns:p14="http://schemas.microsoft.com/office/powerpoint/2010/main" val="1706121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FFFAD0-8BB5-A10E-97D4-437FB7439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308" y="1861519"/>
            <a:ext cx="4228204" cy="994172"/>
          </a:xfrm>
        </p:spPr>
        <p:txBody>
          <a:bodyPr/>
          <a:lstStyle/>
          <a:p>
            <a:r>
              <a:rPr lang="es-MX" dirty="0"/>
              <a:t>THANK YOU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741BC9-B494-1031-F527-E4D7D4924863}"/>
              </a:ext>
            </a:extLst>
          </p:cNvPr>
          <p:cNvSpPr txBox="1"/>
          <p:nvPr/>
        </p:nvSpPr>
        <p:spPr>
          <a:xfrm>
            <a:off x="4343830" y="617369"/>
            <a:ext cx="4490493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800" dirty="0" err="1">
                <a:solidFill>
                  <a:srgbClr val="DAD8D6"/>
                </a:solidFill>
                <a:latin typeface="Libre Franklin" pitchFamily="2" charset="77"/>
              </a:rPr>
              <a:t>Chamorro-Premuzic</a:t>
            </a:r>
            <a:r>
              <a:rPr lang="en-GB" sz="800" dirty="0">
                <a:solidFill>
                  <a:srgbClr val="DAD8D6"/>
                </a:solidFill>
                <a:latin typeface="Libre Franklin" pitchFamily="2" charset="77"/>
              </a:rPr>
              <a:t>, T., &amp; </a:t>
            </a:r>
            <a:r>
              <a:rPr lang="en-GB" sz="800" dirty="0" err="1">
                <a:solidFill>
                  <a:srgbClr val="DAD8D6"/>
                </a:solidFill>
                <a:latin typeface="Libre Franklin" pitchFamily="2" charset="77"/>
              </a:rPr>
              <a:t>Furnham</a:t>
            </a:r>
            <a:r>
              <a:rPr lang="en-GB" sz="800" dirty="0">
                <a:solidFill>
                  <a:srgbClr val="DAD8D6"/>
                </a:solidFill>
                <a:latin typeface="Libre Franklin" pitchFamily="2" charset="77"/>
              </a:rPr>
              <a:t>, A. (2007). Personality and music: Can traits explain how people use music in everyday life? </a:t>
            </a:r>
            <a:r>
              <a:rPr lang="en-GB" sz="800" i="1" dirty="0">
                <a:solidFill>
                  <a:srgbClr val="DAD8D6"/>
                </a:solidFill>
                <a:latin typeface="Libre Franklin" pitchFamily="2" charset="77"/>
              </a:rPr>
              <a:t>British Journal of Psychology, 98</a:t>
            </a:r>
            <a:r>
              <a:rPr lang="en-GB" sz="800" dirty="0">
                <a:solidFill>
                  <a:srgbClr val="DAD8D6"/>
                </a:solidFill>
                <a:latin typeface="Libre Franklin" pitchFamily="2" charset="77"/>
              </a:rPr>
              <a:t>(2), 175–185. </a:t>
            </a:r>
          </a:p>
          <a:p>
            <a:pPr>
              <a:buNone/>
            </a:pPr>
            <a:br>
              <a:rPr lang="en-GB" sz="800" dirty="0">
                <a:solidFill>
                  <a:srgbClr val="DAD8D6"/>
                </a:solidFill>
                <a:latin typeface="Libre Franklin" pitchFamily="2" charset="77"/>
              </a:rPr>
            </a:br>
            <a:endParaRPr lang="en-GB" sz="800" dirty="0">
              <a:solidFill>
                <a:srgbClr val="DAD8D6"/>
              </a:solidFill>
              <a:latin typeface="Libre Franklin" pitchFamily="2" charset="77"/>
            </a:endParaRPr>
          </a:p>
          <a:p>
            <a:pPr>
              <a:buNone/>
            </a:pPr>
            <a:r>
              <a:rPr lang="en-GB" sz="800" dirty="0" err="1">
                <a:solidFill>
                  <a:srgbClr val="DAD8D6"/>
                </a:solidFill>
                <a:latin typeface="Libre Franklin" pitchFamily="2" charset="77"/>
              </a:rPr>
              <a:t>Ferwerda</a:t>
            </a:r>
            <a:r>
              <a:rPr lang="en-GB" sz="800" dirty="0">
                <a:solidFill>
                  <a:srgbClr val="DAD8D6"/>
                </a:solidFill>
                <a:latin typeface="Libre Franklin" pitchFamily="2" charset="77"/>
              </a:rPr>
              <a:t>, B., </a:t>
            </a:r>
            <a:r>
              <a:rPr lang="en-GB" sz="800" dirty="0" err="1">
                <a:solidFill>
                  <a:srgbClr val="DAD8D6"/>
                </a:solidFill>
                <a:latin typeface="Libre Franklin" pitchFamily="2" charset="77"/>
              </a:rPr>
              <a:t>Tkalčič</a:t>
            </a:r>
            <a:r>
              <a:rPr lang="en-GB" sz="800" dirty="0">
                <a:solidFill>
                  <a:srgbClr val="DAD8D6"/>
                </a:solidFill>
                <a:latin typeface="Libre Franklin" pitchFamily="2" charset="77"/>
              </a:rPr>
              <a:t>, M., &amp; </a:t>
            </a:r>
            <a:r>
              <a:rPr lang="en-GB" sz="800" dirty="0" err="1">
                <a:solidFill>
                  <a:srgbClr val="DAD8D6"/>
                </a:solidFill>
                <a:latin typeface="Libre Franklin" pitchFamily="2" charset="77"/>
              </a:rPr>
              <a:t>Schedl</a:t>
            </a:r>
            <a:r>
              <a:rPr lang="en-GB" sz="800" dirty="0">
                <a:solidFill>
                  <a:srgbClr val="DAD8D6"/>
                </a:solidFill>
                <a:latin typeface="Libre Franklin" pitchFamily="2" charset="77"/>
              </a:rPr>
              <a:t>, M. (2017). Personality traits and music genres: What do people prefer to listen to? </a:t>
            </a:r>
            <a:r>
              <a:rPr lang="en-GB" sz="800" i="1" dirty="0">
                <a:solidFill>
                  <a:srgbClr val="DAD8D6"/>
                </a:solidFill>
                <a:latin typeface="Libre Franklin" pitchFamily="2" charset="77"/>
              </a:rPr>
              <a:t>UMAP Proceedings</a:t>
            </a:r>
            <a:r>
              <a:rPr lang="en-GB" sz="800" dirty="0">
                <a:solidFill>
                  <a:srgbClr val="DAD8D6"/>
                </a:solidFill>
                <a:latin typeface="Libre Franklin" pitchFamily="2" charset="77"/>
              </a:rPr>
              <a:t>, 285–288. </a:t>
            </a:r>
          </a:p>
          <a:p>
            <a:pPr>
              <a:buNone/>
            </a:pPr>
            <a:br>
              <a:rPr lang="en-GB" sz="800" dirty="0">
                <a:solidFill>
                  <a:srgbClr val="DAD8D6"/>
                </a:solidFill>
                <a:latin typeface="Libre Franklin" pitchFamily="2" charset="77"/>
              </a:rPr>
            </a:br>
            <a:endParaRPr lang="en-GB" sz="800" dirty="0">
              <a:solidFill>
                <a:srgbClr val="DAD8D6"/>
              </a:solidFill>
              <a:latin typeface="Libre Franklin" pitchFamily="2" charset="77"/>
            </a:endParaRPr>
          </a:p>
          <a:p>
            <a:pPr>
              <a:buNone/>
            </a:pPr>
            <a:r>
              <a:rPr lang="en-GB" sz="800" dirty="0" err="1">
                <a:solidFill>
                  <a:srgbClr val="DAD8D6"/>
                </a:solidFill>
                <a:latin typeface="Libre Franklin" pitchFamily="2" charset="77"/>
              </a:rPr>
              <a:t>Haerpfer</a:t>
            </a:r>
            <a:r>
              <a:rPr lang="en-GB" sz="800" dirty="0">
                <a:solidFill>
                  <a:srgbClr val="DAD8D6"/>
                </a:solidFill>
                <a:latin typeface="Libre Franklin" pitchFamily="2" charset="77"/>
              </a:rPr>
              <a:t>, C., et al. (2022). </a:t>
            </a:r>
            <a:r>
              <a:rPr lang="en-GB" sz="800" i="1" dirty="0">
                <a:solidFill>
                  <a:srgbClr val="DAD8D6"/>
                </a:solidFill>
                <a:latin typeface="Libre Franklin" pitchFamily="2" charset="77"/>
              </a:rPr>
              <a:t>World Values Survey: Round Seven - Country-pooled datafile version 6.0.</a:t>
            </a:r>
            <a:r>
              <a:rPr lang="en-GB" sz="800" dirty="0">
                <a:solidFill>
                  <a:srgbClr val="DAD8D6"/>
                </a:solidFill>
                <a:latin typeface="Libre Franklin" pitchFamily="2" charset="77"/>
              </a:rPr>
              <a:t> </a:t>
            </a:r>
          </a:p>
          <a:p>
            <a:pPr>
              <a:buNone/>
            </a:pPr>
            <a:br>
              <a:rPr lang="en-GB" sz="800" dirty="0">
                <a:solidFill>
                  <a:srgbClr val="DAD8D6"/>
                </a:solidFill>
                <a:latin typeface="Libre Franklin" pitchFamily="2" charset="77"/>
              </a:rPr>
            </a:br>
            <a:endParaRPr lang="en-GB" sz="800" dirty="0">
              <a:solidFill>
                <a:srgbClr val="DAD8D6"/>
              </a:solidFill>
              <a:latin typeface="Libre Franklin" pitchFamily="2" charset="77"/>
            </a:endParaRPr>
          </a:p>
          <a:p>
            <a:pPr>
              <a:buNone/>
            </a:pPr>
            <a:r>
              <a:rPr lang="en-GB" sz="800" dirty="0">
                <a:solidFill>
                  <a:srgbClr val="DAD8D6"/>
                </a:solidFill>
                <a:latin typeface="Libre Franklin" pitchFamily="2" charset="77"/>
              </a:rPr>
              <a:t>Hu, R., &amp; Pu, P. (2011). Enhancing collaborative filtering systems with personality information. </a:t>
            </a:r>
            <a:r>
              <a:rPr lang="en-GB" sz="800" i="1" dirty="0" err="1">
                <a:solidFill>
                  <a:srgbClr val="DAD8D6"/>
                </a:solidFill>
                <a:latin typeface="Libre Franklin" pitchFamily="2" charset="77"/>
              </a:rPr>
              <a:t>RecSys</a:t>
            </a:r>
            <a:r>
              <a:rPr lang="en-GB" sz="800" dirty="0">
                <a:solidFill>
                  <a:srgbClr val="DAD8D6"/>
                </a:solidFill>
                <a:latin typeface="Libre Franklin" pitchFamily="2" charset="77"/>
              </a:rPr>
              <a:t>. </a:t>
            </a:r>
          </a:p>
          <a:p>
            <a:pPr>
              <a:buNone/>
            </a:pPr>
            <a:br>
              <a:rPr lang="en-GB" sz="800" dirty="0">
                <a:solidFill>
                  <a:srgbClr val="DAD8D6"/>
                </a:solidFill>
                <a:latin typeface="Libre Franklin" pitchFamily="2" charset="77"/>
              </a:rPr>
            </a:br>
            <a:endParaRPr lang="en-GB" sz="800" dirty="0">
              <a:solidFill>
                <a:srgbClr val="DAD8D6"/>
              </a:solidFill>
              <a:latin typeface="Libre Franklin" pitchFamily="2" charset="77"/>
            </a:endParaRPr>
          </a:p>
          <a:p>
            <a:pPr>
              <a:buNone/>
            </a:pPr>
            <a:r>
              <a:rPr lang="en-GB" sz="800" dirty="0" err="1">
                <a:solidFill>
                  <a:srgbClr val="DAD8D6"/>
                </a:solidFill>
                <a:latin typeface="Libre Franklin" pitchFamily="2" charset="77"/>
              </a:rPr>
              <a:t>Manolios</a:t>
            </a:r>
            <a:r>
              <a:rPr lang="en-GB" sz="800" dirty="0">
                <a:solidFill>
                  <a:srgbClr val="DAD8D6"/>
                </a:solidFill>
                <a:latin typeface="Libre Franklin" pitchFamily="2" charset="77"/>
              </a:rPr>
              <a:t>, S., </a:t>
            </a:r>
            <a:r>
              <a:rPr lang="en-GB" sz="800" dirty="0" err="1">
                <a:solidFill>
                  <a:srgbClr val="DAD8D6"/>
                </a:solidFill>
                <a:latin typeface="Libre Franklin" pitchFamily="2" charset="77"/>
              </a:rPr>
              <a:t>Hanjalic</a:t>
            </a:r>
            <a:r>
              <a:rPr lang="en-GB" sz="800" dirty="0">
                <a:solidFill>
                  <a:srgbClr val="DAD8D6"/>
                </a:solidFill>
                <a:latin typeface="Libre Franklin" pitchFamily="2" charset="77"/>
              </a:rPr>
              <a:t>, A., &amp; </a:t>
            </a:r>
            <a:r>
              <a:rPr lang="en-GB" sz="800" dirty="0" err="1">
                <a:solidFill>
                  <a:srgbClr val="DAD8D6"/>
                </a:solidFill>
                <a:latin typeface="Libre Franklin" pitchFamily="2" charset="77"/>
              </a:rPr>
              <a:t>Liem</a:t>
            </a:r>
            <a:r>
              <a:rPr lang="en-GB" sz="800" dirty="0">
                <a:solidFill>
                  <a:srgbClr val="DAD8D6"/>
                </a:solidFill>
                <a:latin typeface="Libre Franklin" pitchFamily="2" charset="77"/>
              </a:rPr>
              <a:t>, C. (2019). The influence of personal values on music taste. </a:t>
            </a:r>
            <a:r>
              <a:rPr lang="en-GB" sz="800" i="1" dirty="0" err="1">
                <a:solidFill>
                  <a:srgbClr val="DAD8D6"/>
                </a:solidFill>
                <a:latin typeface="Libre Franklin" pitchFamily="2" charset="77"/>
              </a:rPr>
              <a:t>RecSys</a:t>
            </a:r>
            <a:r>
              <a:rPr lang="en-GB" sz="800" dirty="0">
                <a:solidFill>
                  <a:srgbClr val="DAD8D6"/>
                </a:solidFill>
                <a:latin typeface="Libre Franklin" pitchFamily="2" charset="77"/>
              </a:rPr>
              <a:t>, 501–505. </a:t>
            </a:r>
          </a:p>
          <a:p>
            <a:pPr>
              <a:buNone/>
            </a:pPr>
            <a:br>
              <a:rPr lang="en-GB" sz="800" dirty="0">
                <a:solidFill>
                  <a:srgbClr val="DAD8D6"/>
                </a:solidFill>
                <a:latin typeface="Libre Franklin" pitchFamily="2" charset="77"/>
              </a:rPr>
            </a:br>
            <a:endParaRPr lang="en-GB" sz="800" dirty="0">
              <a:solidFill>
                <a:srgbClr val="DAD8D6"/>
              </a:solidFill>
              <a:latin typeface="Libre Franklin" pitchFamily="2" charset="77"/>
            </a:endParaRPr>
          </a:p>
          <a:p>
            <a:pPr>
              <a:buNone/>
            </a:pPr>
            <a:r>
              <a:rPr lang="en-GB" sz="800" dirty="0" err="1">
                <a:solidFill>
                  <a:srgbClr val="DAD8D6"/>
                </a:solidFill>
                <a:latin typeface="Libre Franklin" pitchFamily="2" charset="77"/>
              </a:rPr>
              <a:t>Schäfer</a:t>
            </a:r>
            <a:r>
              <a:rPr lang="en-GB" sz="800" dirty="0">
                <a:solidFill>
                  <a:srgbClr val="DAD8D6"/>
                </a:solidFill>
                <a:latin typeface="Libre Franklin" pitchFamily="2" charset="77"/>
              </a:rPr>
              <a:t>, T., &amp; </a:t>
            </a:r>
            <a:r>
              <a:rPr lang="en-GB" sz="800" dirty="0" err="1">
                <a:solidFill>
                  <a:srgbClr val="DAD8D6"/>
                </a:solidFill>
                <a:latin typeface="Libre Franklin" pitchFamily="2" charset="77"/>
              </a:rPr>
              <a:t>Mehlhorn</a:t>
            </a:r>
            <a:r>
              <a:rPr lang="en-GB" sz="800" dirty="0">
                <a:solidFill>
                  <a:srgbClr val="DAD8D6"/>
                </a:solidFill>
                <a:latin typeface="Libre Franklin" pitchFamily="2" charset="77"/>
              </a:rPr>
              <a:t>, C. (2017). Personality and music preference. </a:t>
            </a:r>
            <a:r>
              <a:rPr lang="en-GB" sz="800" i="1" dirty="0">
                <a:solidFill>
                  <a:srgbClr val="DAD8D6"/>
                </a:solidFill>
                <a:latin typeface="Libre Franklin" pitchFamily="2" charset="77"/>
              </a:rPr>
              <a:t>Music Perception</a:t>
            </a:r>
            <a:r>
              <a:rPr lang="en-GB" sz="800" dirty="0">
                <a:solidFill>
                  <a:srgbClr val="DAD8D6"/>
                </a:solidFill>
                <a:latin typeface="Libre Franklin" pitchFamily="2" charset="77"/>
              </a:rPr>
              <a:t>. </a:t>
            </a:r>
          </a:p>
          <a:p>
            <a:pPr>
              <a:buNone/>
            </a:pPr>
            <a:br>
              <a:rPr lang="en-GB" sz="800" dirty="0">
                <a:solidFill>
                  <a:srgbClr val="DAD8D6"/>
                </a:solidFill>
                <a:latin typeface="Libre Franklin" pitchFamily="2" charset="77"/>
              </a:rPr>
            </a:br>
            <a:endParaRPr lang="en-GB" sz="800" dirty="0">
              <a:solidFill>
                <a:srgbClr val="DAD8D6"/>
              </a:solidFill>
              <a:latin typeface="Libre Franklin" pitchFamily="2" charset="77"/>
            </a:endParaRPr>
          </a:p>
          <a:p>
            <a:pPr>
              <a:buNone/>
            </a:pPr>
            <a:r>
              <a:rPr lang="en-GB" sz="800" dirty="0">
                <a:solidFill>
                  <a:srgbClr val="DAD8D6"/>
                </a:solidFill>
                <a:latin typeface="Libre Franklin" pitchFamily="2" charset="77"/>
              </a:rPr>
              <a:t>Schwartz, S. H. (1992). Universals in the content and structure of values. </a:t>
            </a:r>
            <a:r>
              <a:rPr lang="en-GB" sz="800" i="1" dirty="0">
                <a:solidFill>
                  <a:srgbClr val="DAD8D6"/>
                </a:solidFill>
                <a:latin typeface="Libre Franklin" pitchFamily="2" charset="77"/>
              </a:rPr>
              <a:t>Advances in Experimental Social Psychology, 25</a:t>
            </a:r>
            <a:r>
              <a:rPr lang="en-GB" sz="800" dirty="0">
                <a:solidFill>
                  <a:srgbClr val="DAD8D6"/>
                </a:solidFill>
                <a:latin typeface="Libre Franklin" pitchFamily="2" charset="77"/>
              </a:rPr>
              <a:t>, 1–65. </a:t>
            </a:r>
          </a:p>
          <a:p>
            <a:pPr>
              <a:buNone/>
            </a:pPr>
            <a:br>
              <a:rPr lang="en-GB" sz="800" dirty="0">
                <a:solidFill>
                  <a:srgbClr val="DAD8D6"/>
                </a:solidFill>
                <a:latin typeface="Libre Franklin" pitchFamily="2" charset="77"/>
              </a:rPr>
            </a:br>
            <a:endParaRPr lang="en-GB" sz="800" dirty="0">
              <a:solidFill>
                <a:srgbClr val="DAD8D6"/>
              </a:solidFill>
              <a:latin typeface="Libre Franklin" pitchFamily="2" charset="77"/>
            </a:endParaRPr>
          </a:p>
          <a:p>
            <a:pPr>
              <a:buNone/>
            </a:pPr>
            <a:r>
              <a:rPr lang="en-GB" sz="800" dirty="0" err="1">
                <a:solidFill>
                  <a:srgbClr val="DAD8D6"/>
                </a:solidFill>
                <a:latin typeface="Libre Franklin" pitchFamily="2" charset="77"/>
              </a:rPr>
              <a:t>Hesmondalgh</a:t>
            </a:r>
            <a:r>
              <a:rPr lang="en-GB" sz="800" dirty="0">
                <a:solidFill>
                  <a:srgbClr val="DAD8D6"/>
                </a:solidFill>
                <a:latin typeface="Libre Franklin" pitchFamily="2" charset="77"/>
              </a:rPr>
              <a:t>, D., &amp; Campos Valverde, R. (2025). Music in everyday life.</a:t>
            </a:r>
          </a:p>
          <a:p>
            <a:pPr>
              <a:buNone/>
            </a:pPr>
            <a:br>
              <a:rPr lang="en-GB" sz="800" dirty="0">
                <a:solidFill>
                  <a:srgbClr val="DAD8D6"/>
                </a:solidFill>
                <a:latin typeface="Libre Franklin" pitchFamily="2" charset="77"/>
              </a:rPr>
            </a:br>
            <a:endParaRPr lang="en-GB" sz="800" dirty="0">
              <a:solidFill>
                <a:srgbClr val="DAD8D6"/>
              </a:solidFill>
              <a:latin typeface="Libre Franklin" pitchFamily="2" charset="77"/>
            </a:endParaRPr>
          </a:p>
          <a:p>
            <a:pPr>
              <a:buNone/>
            </a:pPr>
            <a:r>
              <a:rPr lang="en-GB" sz="800" dirty="0">
                <a:solidFill>
                  <a:srgbClr val="DAD8D6"/>
                </a:solidFill>
                <a:latin typeface="Libre Franklin" pitchFamily="2" charset="77"/>
              </a:rPr>
              <a:t>Walsh, J. (2024). Digital music consumption.</a:t>
            </a:r>
          </a:p>
        </p:txBody>
      </p:sp>
    </p:spTree>
    <p:extLst>
      <p:ext uri="{BB962C8B-B14F-4D97-AF65-F5344CB8AC3E}">
        <p14:creationId xmlns:p14="http://schemas.microsoft.com/office/powerpoint/2010/main" val="4176212730"/>
      </p:ext>
    </p:extLst>
  </p:cSld>
  <p:clrMapOvr>
    <a:masterClrMapping/>
  </p:clrMapOvr>
</p:sld>
</file>

<file path=ppt/theme/theme1.xml><?xml version="1.0" encoding="utf-8"?>
<a:theme xmlns:a="http://schemas.openxmlformats.org/drawingml/2006/main" name="Franklin Template 16_9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</TotalTime>
  <Words>1244</Words>
  <Application>Microsoft Office PowerPoint</Application>
  <PresentationFormat>On-screen Show (16:9)</PresentationFormat>
  <Paragraphs>169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Aptos</vt:lpstr>
      <vt:lpstr>Arial</vt:lpstr>
      <vt:lpstr>Calibri</vt:lpstr>
      <vt:lpstr>Calibri Light</vt:lpstr>
      <vt:lpstr>Euclid Flex Bold</vt:lpstr>
      <vt:lpstr>Euclid Flex Medium</vt:lpstr>
      <vt:lpstr>Libre Franklin</vt:lpstr>
      <vt:lpstr>Wingdings</vt:lpstr>
      <vt:lpstr>Franklin Template 16_9</vt:lpstr>
      <vt:lpstr>Digital Music Takeover </vt:lpstr>
      <vt:lpstr>Why This Matters</vt:lpstr>
      <vt:lpstr>Past Research</vt:lpstr>
      <vt:lpstr>Personal Values</vt:lpstr>
      <vt:lpstr>Research Question </vt:lpstr>
      <vt:lpstr>Method</vt:lpstr>
      <vt:lpstr>Results </vt:lpstr>
      <vt:lpstr>Interpretation </vt:lpstr>
      <vt:lpstr>Limitations and Conclusion 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marlis garcia-hayton</dc:creator>
  <cp:lastModifiedBy>Heidi Toivonen</cp:lastModifiedBy>
  <cp:revision>26</cp:revision>
  <dcterms:created xsi:type="dcterms:W3CDTF">2022-06-22T11:22:26Z</dcterms:created>
  <dcterms:modified xsi:type="dcterms:W3CDTF">2026-05-04T04:12:45Z</dcterms:modified>
</cp:coreProperties>
</file>