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FDFE994-B8E4-4274-BE90-19E28A9ACB93}">
  <a:tblStyle styleId="{0FDFE994-B8E4-4274-BE90-19E28A9ACB93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33d5a6969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33d5a6969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d33d5a6969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d33d5a6969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d33d5a6969_0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d33d5a6969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d33d5a6969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d33d5a6969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bbb2e0e0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dbbb2e0e0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33d5a6969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d33d5a6969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d33d5a6969_0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d33d5a6969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33d5a6969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d33d5a6969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33d5a6969_0_8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3d33d5a6969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d33d5a6969_0_3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d33d5a6969_0_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d33d5a6969_0_3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d33d5a6969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dbbb2e0e0c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dbbb2e0e0c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dbbb2e0e0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3dbbb2e0e0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dbbb2e0e0c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dbbb2e0e0c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dbbb2e0e0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dbbb2e0e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dbbb2e0e0c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dbbb2e0e0c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push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gerolmo187@student.fus.edu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doi.org/10.1177/20563051211019004" TargetMode="External"/><Relationship Id="rId10" Type="http://schemas.openxmlformats.org/officeDocument/2006/relationships/hyperlink" Target="https://doi.org/10.1080/15213269.2018.1544910" TargetMode="External"/><Relationship Id="rId13" Type="http://schemas.openxmlformats.org/officeDocument/2006/relationships/hyperlink" Target="https://psycnet.apa.org/doi/10.1007/s10879-019-09417-8" TargetMode="External"/><Relationship Id="rId12" Type="http://schemas.openxmlformats.org/officeDocument/2006/relationships/hyperlink" Target="https://doi.org/10.1038/s44271-023-00020-1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oi.org/10.1080/13645579.2022.2111816" TargetMode="External"/><Relationship Id="rId4" Type="http://schemas.openxmlformats.org/officeDocument/2006/relationships/hyperlink" Target="https://doi.org/10.1371/journal.pone.0257791" TargetMode="External"/><Relationship Id="rId9" Type="http://schemas.openxmlformats.org/officeDocument/2006/relationships/hyperlink" Target="https://doi.org/10.1002/da.20805" TargetMode="External"/><Relationship Id="rId15" Type="http://schemas.openxmlformats.org/officeDocument/2006/relationships/image" Target="../media/image1.png"/><Relationship Id="rId14" Type="http://schemas.openxmlformats.org/officeDocument/2006/relationships/hyperlink" Target="https://doi.org/10.1080/10720537.2018.1433088" TargetMode="External"/><Relationship Id="rId5" Type="http://schemas.openxmlformats.org/officeDocument/2006/relationships/hyperlink" Target="https://doi.org/10.1111/j.1468-5914.1990.tb00174.x" TargetMode="External"/><Relationship Id="rId6" Type="http://schemas.openxmlformats.org/officeDocument/2006/relationships/hyperlink" Target="https://philpapers.org/rec/DAVPTD?utm_source=chatgpt.com" TargetMode="External"/><Relationship Id="rId7" Type="http://schemas.openxmlformats.org/officeDocument/2006/relationships/hyperlink" Target="https://doi.org/10.1609/icwsm.v8i1.14526" TargetMode="External"/><Relationship Id="rId8" Type="http://schemas.openxmlformats.org/officeDocument/2006/relationships/hyperlink" Target="https://doi.org/10.1007/s11017-025-09730-5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hyperlink" Target="mailto:gerolmo187@student.fus.edu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55050" y="572700"/>
            <a:ext cx="8433900" cy="26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Lost Agency or Agency was Lost:</a:t>
            </a:r>
            <a:endParaRPr b="1"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Construction of (Non)agentic Positions </a:t>
            </a:r>
            <a:endParaRPr b="1"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 Mental Health Subreddits</a:t>
            </a:r>
            <a:endParaRPr b="1"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Honors Thesis in Psychology </a:t>
            </a:r>
            <a:endParaRPr b="1"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Samantha Gerolmo-Feeney | </a:t>
            </a:r>
            <a:r>
              <a:rPr lang="en" sz="1300">
                <a:solidFill>
                  <a:schemeClr val="dk1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gerolmo187@student.fus.edu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Psychology Program at Franklin University Switzerland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Supervisor: Professor Heidi Toivonen 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PSY499H</a:t>
            </a:r>
            <a:endParaRPr sz="1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210263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 rotWithShape="1">
          <a:blip r:embed="rId5">
            <a:alphaModFix/>
          </a:blip>
          <a:srcRect b="21157" l="0" r="0" t="21970"/>
          <a:stretch/>
        </p:blipFill>
        <p:spPr>
          <a:xfrm>
            <a:off x="0" y="3779700"/>
            <a:ext cx="9144001" cy="143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14"/>
          <p:cNvGrpSpPr/>
          <p:nvPr/>
        </p:nvGrpSpPr>
        <p:grpSpPr>
          <a:xfrm>
            <a:off x="763397" y="776767"/>
            <a:ext cx="7371027" cy="3965267"/>
            <a:chOff x="888925" y="1341225"/>
            <a:chExt cx="3938146" cy="3173991"/>
          </a:xfrm>
        </p:grpSpPr>
        <p:grpSp>
          <p:nvGrpSpPr>
            <p:cNvPr id="62" name="Google Shape;62;p14"/>
            <p:cNvGrpSpPr/>
            <p:nvPr/>
          </p:nvGrpSpPr>
          <p:grpSpPr>
            <a:xfrm>
              <a:off x="888925" y="1341225"/>
              <a:ext cx="3938146" cy="3173991"/>
              <a:chOff x="4433213" y="962938"/>
              <a:chExt cx="3996900" cy="3221345"/>
            </a:xfrm>
          </p:grpSpPr>
          <p:sp>
            <p:nvSpPr>
              <p:cNvPr id="63" name="Google Shape;63;p14"/>
              <p:cNvSpPr/>
              <p:nvPr/>
            </p:nvSpPr>
            <p:spPr>
              <a:xfrm>
                <a:off x="5912687" y="3672239"/>
                <a:ext cx="1038000" cy="351900"/>
              </a:xfrm>
              <a:prstGeom prst="trapezoid">
                <a:avLst>
                  <a:gd fmla="val 41368" name="adj"/>
                </a:avLst>
              </a:prstGeom>
              <a:solidFill>
                <a:schemeClr val="dk1"/>
              </a:solidFill>
              <a:ln cap="flat" cmpd="sng" w="3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23450" lIns="123450" spcFirstLastPara="1" rIns="123450" wrap="square" tIns="123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4" name="Google Shape;64;p14"/>
              <p:cNvSpPr/>
              <p:nvPr/>
            </p:nvSpPr>
            <p:spPr>
              <a:xfrm>
                <a:off x="4433213" y="962938"/>
                <a:ext cx="3996900" cy="2787600"/>
              </a:xfrm>
              <a:prstGeom prst="roundRect">
                <a:avLst>
                  <a:gd fmla="val 3323" name="adj"/>
                </a:avLst>
              </a:prstGeom>
              <a:solidFill>
                <a:schemeClr val="dk1"/>
              </a:solidFill>
              <a:ln cap="flat" cmpd="sng" w="3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23450" lIns="123450" spcFirstLastPara="1" rIns="123450" wrap="square" tIns="123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4"/>
              <p:cNvSpPr/>
              <p:nvPr/>
            </p:nvSpPr>
            <p:spPr>
              <a:xfrm>
                <a:off x="5547823" y="3989883"/>
                <a:ext cx="1767600" cy="194400"/>
              </a:xfrm>
              <a:prstGeom prst="trapezoid">
                <a:avLst>
                  <a:gd fmla="val 41368" name="adj"/>
                </a:avLst>
              </a:prstGeom>
              <a:solidFill>
                <a:schemeClr val="dk1"/>
              </a:solidFill>
              <a:ln cap="flat" cmpd="sng" w="3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123450" lIns="123450" spcFirstLastPara="1" rIns="123450" wrap="square" tIns="12345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90"/>
              </a:p>
            </p:txBody>
          </p:sp>
        </p:grpSp>
        <p:sp>
          <p:nvSpPr>
            <p:cNvPr id="66" name="Google Shape;66;p14"/>
            <p:cNvSpPr/>
            <p:nvPr/>
          </p:nvSpPr>
          <p:spPr>
            <a:xfrm>
              <a:off x="2809870" y="3898947"/>
              <a:ext cx="96300" cy="130500"/>
            </a:xfrm>
            <a:prstGeom prst="ellipse">
              <a:avLst/>
            </a:prstGeom>
            <a:solidFill>
              <a:schemeClr val="dk1"/>
            </a:solidFill>
            <a:ln cap="flat" cmpd="sng" w="128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3450" lIns="123450" spcFirstLastPara="1" rIns="123450" wrap="square" tIns="1234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/>
          <p:nvPr/>
        </p:nvSpPr>
        <p:spPr>
          <a:xfrm>
            <a:off x="945719" y="905087"/>
            <a:ext cx="7007400" cy="2920200"/>
          </a:xfrm>
          <a:prstGeom prst="rect">
            <a:avLst/>
          </a:prstGeom>
          <a:solidFill>
            <a:schemeClr val="lt1"/>
          </a:solidFill>
          <a:ln cap="flat" cmpd="sng" w="94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025" lIns="91025" spcFirstLastPara="1" rIns="91025" wrap="square" tIns="91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4"/>
          </a:p>
        </p:txBody>
      </p:sp>
      <p:pic>
        <p:nvPicPr>
          <p:cNvPr id="69" name="Google Shape;69;p14" title="Screenshot 2026-03-29 at 14.15.30.png"/>
          <p:cNvPicPr preferRelativeResize="0"/>
          <p:nvPr/>
        </p:nvPicPr>
        <p:blipFill rotWithShape="1">
          <a:blip r:embed="rId4">
            <a:alphaModFix/>
          </a:blip>
          <a:srcRect b="0" l="0" r="0" t="3735"/>
          <a:stretch/>
        </p:blipFill>
        <p:spPr>
          <a:xfrm>
            <a:off x="945246" y="905073"/>
            <a:ext cx="7007340" cy="27565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>
            <a:off x="1141000" y="2465875"/>
            <a:ext cx="4582200" cy="127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025" lIns="91025" spcFirstLastPara="1" rIns="91025" wrap="square" tIns="91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4"/>
          </a:p>
        </p:txBody>
      </p:sp>
      <p:sp>
        <p:nvSpPr>
          <p:cNvPr id="71" name="Google Shape;71;p14"/>
          <p:cNvSpPr/>
          <p:nvPr/>
        </p:nvSpPr>
        <p:spPr>
          <a:xfrm>
            <a:off x="3467791" y="2792381"/>
            <a:ext cx="1647900" cy="81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025" lIns="91025" spcFirstLastPara="1" rIns="91025" wrap="square" tIns="91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94"/>
          </a:p>
        </p:txBody>
      </p:sp>
      <p:sp>
        <p:nvSpPr>
          <p:cNvPr id="72" name="Google Shape;72;p14"/>
          <p:cNvSpPr txBox="1"/>
          <p:nvPr/>
        </p:nvSpPr>
        <p:spPr>
          <a:xfrm>
            <a:off x="1078419" y="3000699"/>
            <a:ext cx="15627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025" lIns="91025" spcFirstLastPara="1" rIns="91025" wrap="square" tIns="910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92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498202" y="2665028"/>
            <a:ext cx="19935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025" lIns="91025" spcFirstLastPara="1" rIns="91025" wrap="square" tIns="910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2">
              <a:solidFill>
                <a:srgbClr val="EE4D0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424075" y="214300"/>
            <a:ext cx="3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3924993" y="2360279"/>
            <a:ext cx="4455600" cy="4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025" lIns="91025" spcFirstLastPara="1" rIns="91025" wrap="square" tIns="910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2">
              <a:solidFill>
                <a:schemeClr val="dk2"/>
              </a:solidFill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1191975" y="2516575"/>
            <a:ext cx="4455600" cy="1093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025" lIns="91025" spcFirstLastPara="1" rIns="91025" wrap="square" tIns="910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9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VENT, DISCLOSE, SUPPORT, FIND FRIENDS, SEARCH FOR COPING </a:t>
            </a:r>
            <a:r>
              <a:rPr lang="en" sz="189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STRATEGIES</a:t>
            </a:r>
            <a:r>
              <a:rPr lang="en" sz="1894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94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43250" y="4790625"/>
            <a:ext cx="4373700" cy="4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5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(De Choudhury and De, 2014; Shaw, 2020; Statista Research Department, 2025) </a:t>
            </a:r>
            <a:endParaRPr sz="85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/>
          <p:nvPr/>
        </p:nvSpPr>
        <p:spPr>
          <a:xfrm>
            <a:off x="719988" y="5326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latin typeface="Times New Roman"/>
                <a:ea typeface="Times New Roman"/>
                <a:cs typeface="Times New Roman"/>
                <a:sym typeface="Times New Roman"/>
              </a:rPr>
              <a:t>INTRODUCTION; LITERATURE</a:t>
            </a:r>
            <a:endParaRPr b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" name="Google Shape;83;p15"/>
          <p:cNvSpPr txBox="1"/>
          <p:nvPr/>
        </p:nvSpPr>
        <p:spPr>
          <a:xfrm>
            <a:off x="3175875" y="3277700"/>
            <a:ext cx="2567400" cy="125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350" lIns="95350" spcFirstLastPara="1" rIns="95350" wrap="square" tIns="9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60">
                <a:latin typeface="Times New Roman"/>
                <a:ea typeface="Times New Roman"/>
                <a:cs typeface="Times New Roman"/>
                <a:sym typeface="Times New Roman"/>
              </a:rPr>
              <a:t>Non-agency in r/Depression using quantitative analysis</a:t>
            </a:r>
            <a:endParaRPr b="1" sz="146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0">
                <a:latin typeface="Times New Roman"/>
                <a:ea typeface="Times New Roman"/>
                <a:cs typeface="Times New Roman"/>
                <a:sym typeface="Times New Roman"/>
              </a:rPr>
              <a:t>Simchon et al. (2023)</a:t>
            </a:r>
            <a:endParaRPr sz="146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6104425" y="3271850"/>
            <a:ext cx="2528100" cy="125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350" lIns="95350" spcFirstLastPara="1" rIns="95350" wrap="square" tIns="9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Discursive Psychology 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Davies &amp; Harré, (1990)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Edwards et al,. (1992)</a:t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46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305650" y="3277700"/>
            <a:ext cx="2430000" cy="1255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350" lIns="95350" spcFirstLastPara="1" rIns="95350" wrap="square" tIns="953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Reddit Psychology Studies</a:t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Choudhury &amp; De (2014)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Proferes et al., (2020)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Andy (2021)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" name="Google Shape;86;p15"/>
          <p:cNvSpPr/>
          <p:nvPr/>
        </p:nvSpPr>
        <p:spPr>
          <a:xfrm>
            <a:off x="3195525" y="1257975"/>
            <a:ext cx="2528100" cy="10878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5350" lIns="95350" spcFirstLastPara="1" rIns="95350" wrap="square" tIns="953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5"/>
          <p:cNvSpPr txBox="1"/>
          <p:nvPr/>
        </p:nvSpPr>
        <p:spPr>
          <a:xfrm>
            <a:off x="3219225" y="1259351"/>
            <a:ext cx="2480700" cy="10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350" lIns="95350" spcFirstLastPara="1" rIns="95350" wrap="square" tIns="9535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77">
                <a:latin typeface="Times New Roman"/>
                <a:ea typeface="Times New Roman"/>
                <a:cs typeface="Times New Roman"/>
                <a:sym typeface="Times New Roman"/>
              </a:rPr>
              <a:t>Nonagency Construction</a:t>
            </a:r>
            <a:endParaRPr b="1" sz="1877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77">
                <a:latin typeface="Times New Roman"/>
                <a:ea typeface="Times New Roman"/>
                <a:cs typeface="Times New Roman"/>
                <a:sym typeface="Times New Roman"/>
              </a:rPr>
              <a:t>Toivonen et al. (2019, 2020) </a:t>
            </a:r>
            <a:endParaRPr sz="1377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8" name="Google Shape;88;p15"/>
          <p:cNvCxnSpPr>
            <a:stCxn id="86" idx="1"/>
            <a:endCxn id="85" idx="0"/>
          </p:cNvCxnSpPr>
          <p:nvPr/>
        </p:nvCxnSpPr>
        <p:spPr>
          <a:xfrm flipH="1">
            <a:off x="1520625" y="1801875"/>
            <a:ext cx="1674900" cy="1475700"/>
          </a:xfrm>
          <a:prstGeom prst="bentConnector2">
            <a:avLst/>
          </a:prstGeom>
          <a:noFill/>
          <a:ln cap="flat" cmpd="sng" w="39750">
            <a:solidFill>
              <a:srgbClr val="EE4D09"/>
            </a:solidFill>
            <a:prstDash val="solid"/>
            <a:miter lim="8000"/>
            <a:headEnd len="med" w="med" type="none"/>
            <a:tailEnd len="med" w="med" type="none"/>
          </a:ln>
        </p:spPr>
      </p:cxnSp>
      <p:cxnSp>
        <p:nvCxnSpPr>
          <p:cNvPr id="89" name="Google Shape;89;p15"/>
          <p:cNvCxnSpPr>
            <a:stCxn id="86" idx="3"/>
            <a:endCxn id="84" idx="0"/>
          </p:cNvCxnSpPr>
          <p:nvPr/>
        </p:nvCxnSpPr>
        <p:spPr>
          <a:xfrm>
            <a:off x="5723625" y="1801875"/>
            <a:ext cx="1644900" cy="1470000"/>
          </a:xfrm>
          <a:prstGeom prst="bentConnector2">
            <a:avLst/>
          </a:prstGeom>
          <a:noFill/>
          <a:ln cap="flat" cmpd="sng" w="39750">
            <a:solidFill>
              <a:srgbClr val="EE4D09"/>
            </a:solidFill>
            <a:prstDash val="solid"/>
            <a:miter lim="8000"/>
            <a:headEnd len="med" w="med" type="none"/>
            <a:tailEnd len="med" w="med" type="none"/>
          </a:ln>
        </p:spPr>
      </p:cxn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2102639" cy="57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15"/>
          <p:cNvCxnSpPr>
            <a:stCxn id="86" idx="2"/>
            <a:endCxn id="83" idx="0"/>
          </p:cNvCxnSpPr>
          <p:nvPr/>
        </p:nvCxnSpPr>
        <p:spPr>
          <a:xfrm>
            <a:off x="4459575" y="2345775"/>
            <a:ext cx="0" cy="931800"/>
          </a:xfrm>
          <a:prstGeom prst="straightConnector1">
            <a:avLst/>
          </a:prstGeom>
          <a:noFill/>
          <a:ln cap="flat" cmpd="sng" w="38100">
            <a:solidFill>
              <a:srgbClr val="EE4D09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6"/>
          <p:cNvSpPr txBox="1"/>
          <p:nvPr/>
        </p:nvSpPr>
        <p:spPr>
          <a:xfrm>
            <a:off x="719988" y="73440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INTRODUCTION; RESEARCH QUESTION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63588" y="839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1069525" y="1943100"/>
            <a:ext cx="6702900" cy="20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“How do individuals construct agentic and nonagentic positions on mental health Subreddits?”</a:t>
            </a:r>
            <a:endParaRPr sz="3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/>
          <p:nvPr/>
        </p:nvSpPr>
        <p:spPr>
          <a:xfrm flipH="1">
            <a:off x="4223280" y="3138059"/>
            <a:ext cx="697800" cy="689400"/>
          </a:xfrm>
          <a:prstGeom prst="ellipse">
            <a:avLst/>
          </a:prstGeom>
          <a:solidFill>
            <a:srgbClr val="EE4D09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" name="Google Shape;104;p17"/>
          <p:cNvSpPr/>
          <p:nvPr/>
        </p:nvSpPr>
        <p:spPr>
          <a:xfrm flipH="1">
            <a:off x="1494342" y="1160125"/>
            <a:ext cx="697800" cy="689400"/>
          </a:xfrm>
          <a:prstGeom prst="ellipse">
            <a:avLst/>
          </a:prstGeom>
          <a:solidFill>
            <a:srgbClr val="EE4D09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7"/>
          <p:cNvSpPr/>
          <p:nvPr/>
        </p:nvSpPr>
        <p:spPr>
          <a:xfrm flipH="1">
            <a:off x="4223280" y="1160125"/>
            <a:ext cx="697800" cy="689400"/>
          </a:xfrm>
          <a:prstGeom prst="ellipse">
            <a:avLst/>
          </a:prstGeom>
          <a:solidFill>
            <a:srgbClr val="EE4D09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" name="Google Shape;106;p17"/>
          <p:cNvSpPr/>
          <p:nvPr/>
        </p:nvSpPr>
        <p:spPr>
          <a:xfrm flipH="1">
            <a:off x="6952217" y="1160125"/>
            <a:ext cx="697800" cy="689400"/>
          </a:xfrm>
          <a:prstGeom prst="ellipse">
            <a:avLst/>
          </a:prstGeom>
          <a:solidFill>
            <a:srgbClr val="EE4D09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7" name="Google Shape;107;p17"/>
          <p:cNvSpPr txBox="1"/>
          <p:nvPr/>
        </p:nvSpPr>
        <p:spPr>
          <a:xfrm>
            <a:off x="5957701" y="1979931"/>
            <a:ext cx="26865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DISCURSIVE PSYCHOLOGY 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3228738" y="4304019"/>
            <a:ext cx="26865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U</a:t>
            </a: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sing the 10DT Model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" name="Google Shape;109;p17"/>
          <p:cNvSpPr txBox="1"/>
          <p:nvPr/>
        </p:nvSpPr>
        <p:spPr>
          <a:xfrm>
            <a:off x="499800" y="1879583"/>
            <a:ext cx="26865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5 SUBREDDITS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" name="Google Shape;110;p17"/>
          <p:cNvSpPr txBox="1"/>
          <p:nvPr/>
        </p:nvSpPr>
        <p:spPr>
          <a:xfrm>
            <a:off x="499800" y="2325719"/>
            <a:ext cx="2686500" cy="24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r/DEPRESSION | 998,608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r/ANXIETY | 647,120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r/SUICIDEWATCH | 452,111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r/MENTALHEALTH | 428,742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r/LONELY | 361,023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Rani, Ahmed, and Subramani, 2024)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7"/>
          <p:cNvSpPr txBox="1"/>
          <p:nvPr/>
        </p:nvSpPr>
        <p:spPr>
          <a:xfrm>
            <a:off x="3228738" y="1879583"/>
            <a:ext cx="26865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DATA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" name="Google Shape;112;p17"/>
          <p:cNvSpPr txBox="1"/>
          <p:nvPr/>
        </p:nvSpPr>
        <p:spPr>
          <a:xfrm>
            <a:off x="3228738" y="2325719"/>
            <a:ext cx="2686500" cy="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Times New Roman"/>
                <a:ea typeface="Times New Roman"/>
                <a:cs typeface="Times New Roman"/>
                <a:sym typeface="Times New Roman"/>
              </a:rPr>
              <a:t>Closed subreddit threads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" name="Google Shape;113;p17"/>
          <p:cNvSpPr txBox="1"/>
          <p:nvPr/>
        </p:nvSpPr>
        <p:spPr>
          <a:xfrm>
            <a:off x="3228738" y="3853993"/>
            <a:ext cx="2686500" cy="5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imes New Roman"/>
                <a:ea typeface="Times New Roman"/>
                <a:cs typeface="Times New Roman"/>
                <a:sym typeface="Times New Roman"/>
              </a:rPr>
              <a:t>FRAMEWORK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4" name="Google Shape;114;p17"/>
          <p:cNvGrpSpPr/>
          <p:nvPr/>
        </p:nvGrpSpPr>
        <p:grpSpPr>
          <a:xfrm>
            <a:off x="1604194" y="1315158"/>
            <a:ext cx="478739" cy="437090"/>
            <a:chOff x="7384751" y="4147984"/>
            <a:chExt cx="380012" cy="351274"/>
          </a:xfrm>
        </p:grpSpPr>
        <p:sp>
          <p:nvSpPr>
            <p:cNvPr id="115" name="Google Shape;115;p17"/>
            <p:cNvSpPr/>
            <p:nvPr/>
          </p:nvSpPr>
          <p:spPr>
            <a:xfrm>
              <a:off x="7385513" y="4225879"/>
              <a:ext cx="379250" cy="273379"/>
            </a:xfrm>
            <a:custGeom>
              <a:rect b="b" l="l" r="r" t="t"/>
              <a:pathLst>
                <a:path extrusionOk="0" h="8609" w="11943">
                  <a:moveTo>
                    <a:pt x="11740" y="0"/>
                  </a:moveTo>
                  <a:cubicBezTo>
                    <a:pt x="11645" y="0"/>
                    <a:pt x="11562" y="72"/>
                    <a:pt x="11562" y="179"/>
                  </a:cubicBezTo>
                  <a:lnTo>
                    <a:pt x="11562" y="2667"/>
                  </a:lnTo>
                  <a:cubicBezTo>
                    <a:pt x="11562" y="3393"/>
                    <a:pt x="10966" y="3989"/>
                    <a:pt x="10240" y="3989"/>
                  </a:cubicBezTo>
                  <a:lnTo>
                    <a:pt x="9085" y="3989"/>
                  </a:lnTo>
                  <a:cubicBezTo>
                    <a:pt x="8954" y="3989"/>
                    <a:pt x="8823" y="4084"/>
                    <a:pt x="8776" y="4203"/>
                  </a:cubicBezTo>
                  <a:cubicBezTo>
                    <a:pt x="8573" y="4703"/>
                    <a:pt x="8549" y="5167"/>
                    <a:pt x="8752" y="5537"/>
                  </a:cubicBezTo>
                  <a:cubicBezTo>
                    <a:pt x="8823" y="5703"/>
                    <a:pt x="8942" y="5834"/>
                    <a:pt x="9049" y="5941"/>
                  </a:cubicBezTo>
                  <a:cubicBezTo>
                    <a:pt x="8752" y="5929"/>
                    <a:pt x="8514" y="5822"/>
                    <a:pt x="8359" y="5656"/>
                  </a:cubicBezTo>
                  <a:cubicBezTo>
                    <a:pt x="8240" y="5537"/>
                    <a:pt x="7978" y="5167"/>
                    <a:pt x="8073" y="4358"/>
                  </a:cubicBezTo>
                  <a:cubicBezTo>
                    <a:pt x="8109" y="4155"/>
                    <a:pt x="7942" y="3977"/>
                    <a:pt x="7740" y="3977"/>
                  </a:cubicBezTo>
                  <a:lnTo>
                    <a:pt x="5954" y="3977"/>
                  </a:lnTo>
                  <a:cubicBezTo>
                    <a:pt x="5859" y="3977"/>
                    <a:pt x="5775" y="4048"/>
                    <a:pt x="5775" y="4155"/>
                  </a:cubicBezTo>
                  <a:cubicBezTo>
                    <a:pt x="5775" y="4263"/>
                    <a:pt x="5847" y="4334"/>
                    <a:pt x="5954" y="4334"/>
                  </a:cubicBezTo>
                  <a:lnTo>
                    <a:pt x="6847" y="4334"/>
                  </a:lnTo>
                  <a:lnTo>
                    <a:pt x="6847" y="5691"/>
                  </a:lnTo>
                  <a:cubicBezTo>
                    <a:pt x="6847" y="6430"/>
                    <a:pt x="6228" y="7037"/>
                    <a:pt x="5490" y="7037"/>
                  </a:cubicBezTo>
                  <a:lnTo>
                    <a:pt x="4704" y="7037"/>
                  </a:lnTo>
                  <a:cubicBezTo>
                    <a:pt x="4561" y="7037"/>
                    <a:pt x="4466" y="7144"/>
                    <a:pt x="4466" y="7275"/>
                  </a:cubicBezTo>
                  <a:cubicBezTo>
                    <a:pt x="4442" y="7834"/>
                    <a:pt x="4239" y="8215"/>
                    <a:pt x="3668" y="8251"/>
                  </a:cubicBezTo>
                  <a:cubicBezTo>
                    <a:pt x="3930" y="7977"/>
                    <a:pt x="3954" y="7573"/>
                    <a:pt x="3882" y="7239"/>
                  </a:cubicBezTo>
                  <a:cubicBezTo>
                    <a:pt x="3846" y="7120"/>
                    <a:pt x="3763" y="7037"/>
                    <a:pt x="3644" y="7037"/>
                  </a:cubicBezTo>
                  <a:lnTo>
                    <a:pt x="1703" y="7037"/>
                  </a:lnTo>
                  <a:cubicBezTo>
                    <a:pt x="965" y="7037"/>
                    <a:pt x="358" y="6430"/>
                    <a:pt x="358" y="5691"/>
                  </a:cubicBezTo>
                  <a:lnTo>
                    <a:pt x="358" y="5310"/>
                  </a:lnTo>
                  <a:cubicBezTo>
                    <a:pt x="358" y="5227"/>
                    <a:pt x="275" y="5132"/>
                    <a:pt x="179" y="5132"/>
                  </a:cubicBezTo>
                  <a:cubicBezTo>
                    <a:pt x="84" y="5132"/>
                    <a:pt x="1" y="5215"/>
                    <a:pt x="1" y="5310"/>
                  </a:cubicBezTo>
                  <a:lnTo>
                    <a:pt x="1" y="5691"/>
                  </a:lnTo>
                  <a:cubicBezTo>
                    <a:pt x="1" y="6620"/>
                    <a:pt x="751" y="7394"/>
                    <a:pt x="1703" y="7394"/>
                  </a:cubicBezTo>
                  <a:lnTo>
                    <a:pt x="3573" y="7394"/>
                  </a:lnTo>
                  <a:cubicBezTo>
                    <a:pt x="3596" y="7620"/>
                    <a:pt x="3596" y="8025"/>
                    <a:pt x="3215" y="8144"/>
                  </a:cubicBezTo>
                  <a:cubicBezTo>
                    <a:pt x="2989" y="8215"/>
                    <a:pt x="3001" y="8525"/>
                    <a:pt x="3239" y="8573"/>
                  </a:cubicBezTo>
                  <a:cubicBezTo>
                    <a:pt x="3370" y="8608"/>
                    <a:pt x="3489" y="8608"/>
                    <a:pt x="3596" y="8608"/>
                  </a:cubicBezTo>
                  <a:cubicBezTo>
                    <a:pt x="4299" y="8608"/>
                    <a:pt x="4763" y="8204"/>
                    <a:pt x="4823" y="7394"/>
                  </a:cubicBezTo>
                  <a:lnTo>
                    <a:pt x="5513" y="7394"/>
                  </a:lnTo>
                  <a:cubicBezTo>
                    <a:pt x="6454" y="7394"/>
                    <a:pt x="7228" y="6644"/>
                    <a:pt x="7228" y="5691"/>
                  </a:cubicBezTo>
                  <a:lnTo>
                    <a:pt x="7228" y="4334"/>
                  </a:lnTo>
                  <a:lnTo>
                    <a:pt x="7764" y="4334"/>
                  </a:lnTo>
                  <a:cubicBezTo>
                    <a:pt x="7716" y="4715"/>
                    <a:pt x="7704" y="5429"/>
                    <a:pt x="8157" y="5894"/>
                  </a:cubicBezTo>
                  <a:cubicBezTo>
                    <a:pt x="8407" y="6168"/>
                    <a:pt x="8764" y="6299"/>
                    <a:pt x="9240" y="6299"/>
                  </a:cubicBezTo>
                  <a:cubicBezTo>
                    <a:pt x="9311" y="6299"/>
                    <a:pt x="9383" y="6299"/>
                    <a:pt x="9478" y="6287"/>
                  </a:cubicBezTo>
                  <a:cubicBezTo>
                    <a:pt x="9704" y="6263"/>
                    <a:pt x="9776" y="5965"/>
                    <a:pt x="9561" y="5846"/>
                  </a:cubicBezTo>
                  <a:cubicBezTo>
                    <a:pt x="8847" y="5429"/>
                    <a:pt x="9002" y="4715"/>
                    <a:pt x="9145" y="4334"/>
                  </a:cubicBezTo>
                  <a:lnTo>
                    <a:pt x="10276" y="4334"/>
                  </a:lnTo>
                  <a:cubicBezTo>
                    <a:pt x="11205" y="4334"/>
                    <a:pt x="11943" y="3584"/>
                    <a:pt x="11943" y="2667"/>
                  </a:cubicBezTo>
                  <a:lnTo>
                    <a:pt x="11943" y="179"/>
                  </a:lnTo>
                  <a:cubicBezTo>
                    <a:pt x="11919" y="95"/>
                    <a:pt x="11847" y="0"/>
                    <a:pt x="11740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8950" lIns="108950" spcFirstLastPara="1" rIns="108950" wrap="square" tIns="108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68">
                <a:solidFill>
                  <a:srgbClr val="FFFFFF"/>
                </a:solidFill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7384751" y="4147984"/>
              <a:ext cx="380012" cy="228382"/>
            </a:xfrm>
            <a:custGeom>
              <a:rect b="b" l="l" r="r" t="t"/>
              <a:pathLst>
                <a:path extrusionOk="0" h="7192" w="11967">
                  <a:moveTo>
                    <a:pt x="3144" y="0"/>
                  </a:moveTo>
                  <a:cubicBezTo>
                    <a:pt x="2227" y="0"/>
                    <a:pt x="1477" y="739"/>
                    <a:pt x="1477" y="1667"/>
                  </a:cubicBezTo>
                  <a:lnTo>
                    <a:pt x="1477" y="4132"/>
                  </a:lnTo>
                  <a:cubicBezTo>
                    <a:pt x="1108" y="4191"/>
                    <a:pt x="751" y="4358"/>
                    <a:pt x="477" y="4644"/>
                  </a:cubicBezTo>
                  <a:cubicBezTo>
                    <a:pt x="168" y="4965"/>
                    <a:pt x="1" y="5382"/>
                    <a:pt x="1" y="5823"/>
                  </a:cubicBezTo>
                  <a:lnTo>
                    <a:pt x="1" y="7013"/>
                  </a:lnTo>
                  <a:cubicBezTo>
                    <a:pt x="1" y="7097"/>
                    <a:pt x="84" y="7192"/>
                    <a:pt x="180" y="7192"/>
                  </a:cubicBezTo>
                  <a:cubicBezTo>
                    <a:pt x="275" y="7192"/>
                    <a:pt x="358" y="7108"/>
                    <a:pt x="358" y="7013"/>
                  </a:cubicBezTo>
                  <a:lnTo>
                    <a:pt x="358" y="5823"/>
                  </a:lnTo>
                  <a:cubicBezTo>
                    <a:pt x="358" y="5465"/>
                    <a:pt x="501" y="5132"/>
                    <a:pt x="751" y="4882"/>
                  </a:cubicBezTo>
                  <a:cubicBezTo>
                    <a:pt x="953" y="4668"/>
                    <a:pt x="1203" y="4537"/>
                    <a:pt x="1489" y="4477"/>
                  </a:cubicBezTo>
                  <a:lnTo>
                    <a:pt x="1489" y="5084"/>
                  </a:lnTo>
                  <a:cubicBezTo>
                    <a:pt x="1489" y="6013"/>
                    <a:pt x="2239" y="6751"/>
                    <a:pt x="3156" y="6751"/>
                  </a:cubicBezTo>
                  <a:lnTo>
                    <a:pt x="5240" y="6751"/>
                  </a:lnTo>
                  <a:cubicBezTo>
                    <a:pt x="5335" y="6751"/>
                    <a:pt x="5418" y="6680"/>
                    <a:pt x="5418" y="6573"/>
                  </a:cubicBezTo>
                  <a:cubicBezTo>
                    <a:pt x="5418" y="6489"/>
                    <a:pt x="5347" y="6394"/>
                    <a:pt x="5240" y="6394"/>
                  </a:cubicBezTo>
                  <a:lnTo>
                    <a:pt x="3156" y="6394"/>
                  </a:lnTo>
                  <a:cubicBezTo>
                    <a:pt x="2430" y="6394"/>
                    <a:pt x="1834" y="5799"/>
                    <a:pt x="1834" y="5073"/>
                  </a:cubicBezTo>
                  <a:lnTo>
                    <a:pt x="1834" y="1620"/>
                  </a:lnTo>
                  <a:cubicBezTo>
                    <a:pt x="1834" y="893"/>
                    <a:pt x="2430" y="298"/>
                    <a:pt x="3156" y="298"/>
                  </a:cubicBezTo>
                  <a:lnTo>
                    <a:pt x="10288" y="298"/>
                  </a:lnTo>
                  <a:cubicBezTo>
                    <a:pt x="11014" y="298"/>
                    <a:pt x="11610" y="893"/>
                    <a:pt x="11610" y="1620"/>
                  </a:cubicBezTo>
                  <a:lnTo>
                    <a:pt x="11610" y="1846"/>
                  </a:lnTo>
                  <a:cubicBezTo>
                    <a:pt x="11610" y="1929"/>
                    <a:pt x="11693" y="2025"/>
                    <a:pt x="11788" y="2025"/>
                  </a:cubicBezTo>
                  <a:cubicBezTo>
                    <a:pt x="11883" y="2025"/>
                    <a:pt x="11967" y="1953"/>
                    <a:pt x="11967" y="1846"/>
                  </a:cubicBezTo>
                  <a:lnTo>
                    <a:pt x="11967" y="1620"/>
                  </a:lnTo>
                  <a:cubicBezTo>
                    <a:pt x="11943" y="762"/>
                    <a:pt x="11193" y="0"/>
                    <a:pt x="10276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8950" lIns="108950" spcFirstLastPara="1" rIns="108950" wrap="square" tIns="108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68">
                <a:solidFill>
                  <a:srgbClr val="FFFFFF"/>
                </a:solidFill>
              </a:endParaRPr>
            </a:p>
          </p:txBody>
        </p:sp>
        <p:sp>
          <p:nvSpPr>
            <p:cNvPr id="117" name="Google Shape;117;p17"/>
            <p:cNvSpPr/>
            <p:nvPr/>
          </p:nvSpPr>
          <p:spPr>
            <a:xfrm>
              <a:off x="7507642" y="4228134"/>
              <a:ext cx="37852" cy="37852"/>
            </a:xfrm>
            <a:custGeom>
              <a:rect b="b" l="l" r="r" t="t"/>
              <a:pathLst>
                <a:path extrusionOk="0" h="1192" w="1192">
                  <a:moveTo>
                    <a:pt x="596" y="358"/>
                  </a:moveTo>
                  <a:cubicBezTo>
                    <a:pt x="739" y="358"/>
                    <a:pt x="834" y="465"/>
                    <a:pt x="834" y="596"/>
                  </a:cubicBezTo>
                  <a:cubicBezTo>
                    <a:pt x="834" y="739"/>
                    <a:pt x="739" y="834"/>
                    <a:pt x="596" y="834"/>
                  </a:cubicBezTo>
                  <a:cubicBezTo>
                    <a:pt x="465" y="834"/>
                    <a:pt x="358" y="739"/>
                    <a:pt x="358" y="596"/>
                  </a:cubicBezTo>
                  <a:cubicBezTo>
                    <a:pt x="358" y="465"/>
                    <a:pt x="465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6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6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8950" lIns="108950" spcFirstLastPara="1" rIns="108950" wrap="square" tIns="108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68">
                <a:solidFill>
                  <a:srgbClr val="FFFFFF"/>
                </a:solidFill>
              </a:endParaRPr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7573820" y="4228134"/>
              <a:ext cx="37820" cy="37852"/>
            </a:xfrm>
            <a:custGeom>
              <a:rect b="b" l="l" r="r" t="t"/>
              <a:pathLst>
                <a:path extrusionOk="0" h="1192" w="1191">
                  <a:moveTo>
                    <a:pt x="595" y="358"/>
                  </a:moveTo>
                  <a:cubicBezTo>
                    <a:pt x="738" y="358"/>
                    <a:pt x="833" y="465"/>
                    <a:pt x="833" y="596"/>
                  </a:cubicBezTo>
                  <a:cubicBezTo>
                    <a:pt x="833" y="739"/>
                    <a:pt x="738" y="834"/>
                    <a:pt x="595" y="834"/>
                  </a:cubicBezTo>
                  <a:cubicBezTo>
                    <a:pt x="464" y="834"/>
                    <a:pt x="357" y="739"/>
                    <a:pt x="357" y="596"/>
                  </a:cubicBezTo>
                  <a:cubicBezTo>
                    <a:pt x="357" y="465"/>
                    <a:pt x="464" y="358"/>
                    <a:pt x="595" y="358"/>
                  </a:cubicBezTo>
                  <a:close/>
                  <a:moveTo>
                    <a:pt x="595" y="1"/>
                  </a:moveTo>
                  <a:cubicBezTo>
                    <a:pt x="274" y="1"/>
                    <a:pt x="0" y="274"/>
                    <a:pt x="0" y="596"/>
                  </a:cubicBezTo>
                  <a:cubicBezTo>
                    <a:pt x="0" y="929"/>
                    <a:pt x="274" y="1191"/>
                    <a:pt x="595" y="1191"/>
                  </a:cubicBezTo>
                  <a:cubicBezTo>
                    <a:pt x="929" y="1191"/>
                    <a:pt x="1191" y="929"/>
                    <a:pt x="1191" y="596"/>
                  </a:cubicBezTo>
                  <a:cubicBezTo>
                    <a:pt x="1191" y="274"/>
                    <a:pt x="929" y="1"/>
                    <a:pt x="595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8950" lIns="108950" spcFirstLastPara="1" rIns="108950" wrap="square" tIns="108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68">
                <a:solidFill>
                  <a:srgbClr val="FFFFFF"/>
                </a:solidFill>
              </a:endParaRPr>
            </a:p>
          </p:txBody>
        </p:sp>
        <p:sp>
          <p:nvSpPr>
            <p:cNvPr id="119" name="Google Shape;119;p17"/>
            <p:cNvSpPr/>
            <p:nvPr/>
          </p:nvSpPr>
          <p:spPr>
            <a:xfrm>
              <a:off x="7640728" y="4228134"/>
              <a:ext cx="37852" cy="37852"/>
            </a:xfrm>
            <a:custGeom>
              <a:rect b="b" l="l" r="r" t="t"/>
              <a:pathLst>
                <a:path extrusionOk="0" h="1192" w="1192">
                  <a:moveTo>
                    <a:pt x="596" y="358"/>
                  </a:moveTo>
                  <a:cubicBezTo>
                    <a:pt x="727" y="358"/>
                    <a:pt x="834" y="465"/>
                    <a:pt x="834" y="596"/>
                  </a:cubicBezTo>
                  <a:cubicBezTo>
                    <a:pt x="834" y="739"/>
                    <a:pt x="727" y="834"/>
                    <a:pt x="596" y="834"/>
                  </a:cubicBezTo>
                  <a:cubicBezTo>
                    <a:pt x="453" y="834"/>
                    <a:pt x="358" y="739"/>
                    <a:pt x="358" y="596"/>
                  </a:cubicBezTo>
                  <a:cubicBezTo>
                    <a:pt x="334" y="465"/>
                    <a:pt x="453" y="358"/>
                    <a:pt x="596" y="358"/>
                  </a:cubicBezTo>
                  <a:close/>
                  <a:moveTo>
                    <a:pt x="596" y="1"/>
                  </a:moveTo>
                  <a:cubicBezTo>
                    <a:pt x="262" y="1"/>
                    <a:pt x="0" y="274"/>
                    <a:pt x="0" y="596"/>
                  </a:cubicBezTo>
                  <a:cubicBezTo>
                    <a:pt x="0" y="929"/>
                    <a:pt x="262" y="1191"/>
                    <a:pt x="596" y="1191"/>
                  </a:cubicBezTo>
                  <a:cubicBezTo>
                    <a:pt x="917" y="1191"/>
                    <a:pt x="1191" y="929"/>
                    <a:pt x="1191" y="596"/>
                  </a:cubicBezTo>
                  <a:cubicBezTo>
                    <a:pt x="1191" y="274"/>
                    <a:pt x="917" y="1"/>
                    <a:pt x="596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08950" lIns="108950" spcFirstLastPara="1" rIns="108950" wrap="square" tIns="1089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668">
                <a:solidFill>
                  <a:srgbClr val="FFFFFF"/>
                </a:solidFill>
              </a:endParaRPr>
            </a:p>
          </p:txBody>
        </p:sp>
      </p:grpSp>
      <p:grpSp>
        <p:nvGrpSpPr>
          <p:cNvPr id="120" name="Google Shape;120;p17"/>
          <p:cNvGrpSpPr/>
          <p:nvPr/>
        </p:nvGrpSpPr>
        <p:grpSpPr>
          <a:xfrm>
            <a:off x="4322427" y="3308022"/>
            <a:ext cx="499533" cy="318635"/>
            <a:chOff x="7009649" y="1541981"/>
            <a:chExt cx="524940" cy="320655"/>
          </a:xfrm>
        </p:grpSpPr>
        <p:sp>
          <p:nvSpPr>
            <p:cNvPr id="121" name="Google Shape;121;p17"/>
            <p:cNvSpPr/>
            <p:nvPr/>
          </p:nvSpPr>
          <p:spPr>
            <a:xfrm>
              <a:off x="7009649" y="1541981"/>
              <a:ext cx="524940" cy="320655"/>
            </a:xfrm>
            <a:custGeom>
              <a:rect b="b" l="l" r="r" t="t"/>
              <a:pathLst>
                <a:path extrusionOk="0" h="10074" w="16492">
                  <a:moveTo>
                    <a:pt x="13979" y="1227"/>
                  </a:moveTo>
                  <a:lnTo>
                    <a:pt x="13979" y="6764"/>
                  </a:lnTo>
                  <a:lnTo>
                    <a:pt x="11348" y="6764"/>
                  </a:lnTo>
                  <a:cubicBezTo>
                    <a:pt x="11205" y="6764"/>
                    <a:pt x="11109" y="6871"/>
                    <a:pt x="11109" y="7002"/>
                  </a:cubicBezTo>
                  <a:cubicBezTo>
                    <a:pt x="11109" y="7145"/>
                    <a:pt x="11205" y="7240"/>
                    <a:pt x="11348" y="7240"/>
                  </a:cubicBezTo>
                  <a:lnTo>
                    <a:pt x="13979" y="7240"/>
                  </a:lnTo>
                  <a:lnTo>
                    <a:pt x="13979" y="7514"/>
                  </a:lnTo>
                  <a:lnTo>
                    <a:pt x="2537" y="7514"/>
                  </a:lnTo>
                  <a:lnTo>
                    <a:pt x="2537" y="7240"/>
                  </a:lnTo>
                  <a:lnTo>
                    <a:pt x="10336" y="7240"/>
                  </a:lnTo>
                  <a:cubicBezTo>
                    <a:pt x="10466" y="7240"/>
                    <a:pt x="10574" y="7145"/>
                    <a:pt x="10574" y="7002"/>
                  </a:cubicBezTo>
                  <a:cubicBezTo>
                    <a:pt x="10574" y="6871"/>
                    <a:pt x="10466" y="6764"/>
                    <a:pt x="10336" y="6764"/>
                  </a:cubicBezTo>
                  <a:lnTo>
                    <a:pt x="7014" y="6764"/>
                  </a:lnTo>
                  <a:lnTo>
                    <a:pt x="7014" y="1227"/>
                  </a:lnTo>
                  <a:close/>
                  <a:moveTo>
                    <a:pt x="14169" y="7990"/>
                  </a:moveTo>
                  <a:lnTo>
                    <a:pt x="14943" y="8287"/>
                  </a:lnTo>
                  <a:lnTo>
                    <a:pt x="1537" y="8287"/>
                  </a:lnTo>
                  <a:lnTo>
                    <a:pt x="2323" y="7990"/>
                  </a:lnTo>
                  <a:close/>
                  <a:moveTo>
                    <a:pt x="10240" y="8776"/>
                  </a:moveTo>
                  <a:lnTo>
                    <a:pt x="10014" y="9002"/>
                  </a:lnTo>
                  <a:lnTo>
                    <a:pt x="6526" y="9002"/>
                  </a:lnTo>
                  <a:lnTo>
                    <a:pt x="6299" y="8776"/>
                  </a:lnTo>
                  <a:close/>
                  <a:moveTo>
                    <a:pt x="16003" y="8776"/>
                  </a:moveTo>
                  <a:lnTo>
                    <a:pt x="16003" y="8823"/>
                  </a:lnTo>
                  <a:lnTo>
                    <a:pt x="16015" y="8823"/>
                  </a:lnTo>
                  <a:cubicBezTo>
                    <a:pt x="16015" y="9252"/>
                    <a:pt x="15658" y="9609"/>
                    <a:pt x="15229" y="9609"/>
                  </a:cubicBezTo>
                  <a:lnTo>
                    <a:pt x="1287" y="9609"/>
                  </a:lnTo>
                  <a:cubicBezTo>
                    <a:pt x="846" y="9609"/>
                    <a:pt x="489" y="9252"/>
                    <a:pt x="489" y="8823"/>
                  </a:cubicBezTo>
                  <a:lnTo>
                    <a:pt x="489" y="8776"/>
                  </a:lnTo>
                  <a:lnTo>
                    <a:pt x="5633" y="8776"/>
                  </a:lnTo>
                  <a:lnTo>
                    <a:pt x="6252" y="9407"/>
                  </a:lnTo>
                  <a:cubicBezTo>
                    <a:pt x="6299" y="9454"/>
                    <a:pt x="6359" y="9478"/>
                    <a:pt x="6418" y="9478"/>
                  </a:cubicBezTo>
                  <a:lnTo>
                    <a:pt x="10121" y="9478"/>
                  </a:lnTo>
                  <a:cubicBezTo>
                    <a:pt x="10181" y="9478"/>
                    <a:pt x="10240" y="9454"/>
                    <a:pt x="10288" y="9407"/>
                  </a:cubicBezTo>
                  <a:lnTo>
                    <a:pt x="10907" y="8776"/>
                  </a:lnTo>
                  <a:close/>
                  <a:moveTo>
                    <a:pt x="2811" y="1"/>
                  </a:moveTo>
                  <a:cubicBezTo>
                    <a:pt x="2382" y="1"/>
                    <a:pt x="2037" y="346"/>
                    <a:pt x="2037" y="775"/>
                  </a:cubicBezTo>
                  <a:lnTo>
                    <a:pt x="2037" y="3799"/>
                  </a:lnTo>
                  <a:cubicBezTo>
                    <a:pt x="2037" y="3930"/>
                    <a:pt x="2144" y="4037"/>
                    <a:pt x="2275" y="4037"/>
                  </a:cubicBezTo>
                  <a:cubicBezTo>
                    <a:pt x="2418" y="4037"/>
                    <a:pt x="2513" y="3930"/>
                    <a:pt x="2513" y="3799"/>
                  </a:cubicBezTo>
                  <a:lnTo>
                    <a:pt x="2513" y="1215"/>
                  </a:lnTo>
                  <a:lnTo>
                    <a:pt x="6526" y="1215"/>
                  </a:lnTo>
                  <a:lnTo>
                    <a:pt x="6526" y="6752"/>
                  </a:lnTo>
                  <a:lnTo>
                    <a:pt x="2513" y="6752"/>
                  </a:lnTo>
                  <a:lnTo>
                    <a:pt x="2513" y="4763"/>
                  </a:lnTo>
                  <a:cubicBezTo>
                    <a:pt x="2513" y="4632"/>
                    <a:pt x="2418" y="4525"/>
                    <a:pt x="2275" y="4525"/>
                  </a:cubicBezTo>
                  <a:cubicBezTo>
                    <a:pt x="2144" y="4525"/>
                    <a:pt x="2037" y="4632"/>
                    <a:pt x="2037" y="4763"/>
                  </a:cubicBezTo>
                  <a:lnTo>
                    <a:pt x="2037" y="7573"/>
                  </a:lnTo>
                  <a:lnTo>
                    <a:pt x="156" y="8299"/>
                  </a:lnTo>
                  <a:cubicBezTo>
                    <a:pt x="60" y="8335"/>
                    <a:pt x="1" y="8430"/>
                    <a:pt x="1" y="8526"/>
                  </a:cubicBezTo>
                  <a:lnTo>
                    <a:pt x="1" y="8811"/>
                  </a:lnTo>
                  <a:cubicBezTo>
                    <a:pt x="1" y="9502"/>
                    <a:pt x="572" y="10073"/>
                    <a:pt x="1263" y="10073"/>
                  </a:cubicBezTo>
                  <a:lnTo>
                    <a:pt x="15217" y="10073"/>
                  </a:lnTo>
                  <a:cubicBezTo>
                    <a:pt x="15908" y="10073"/>
                    <a:pt x="16479" y="9502"/>
                    <a:pt x="16479" y="8811"/>
                  </a:cubicBezTo>
                  <a:lnTo>
                    <a:pt x="16479" y="8526"/>
                  </a:lnTo>
                  <a:cubicBezTo>
                    <a:pt x="16491" y="8430"/>
                    <a:pt x="16432" y="8347"/>
                    <a:pt x="16348" y="8323"/>
                  </a:cubicBezTo>
                  <a:lnTo>
                    <a:pt x="14467" y="7585"/>
                  </a:lnTo>
                  <a:lnTo>
                    <a:pt x="14467" y="775"/>
                  </a:lnTo>
                  <a:cubicBezTo>
                    <a:pt x="14467" y="346"/>
                    <a:pt x="14122" y="1"/>
                    <a:pt x="13693" y="1"/>
                  </a:cubicBezTo>
                  <a:lnTo>
                    <a:pt x="11550" y="1"/>
                  </a:lnTo>
                  <a:cubicBezTo>
                    <a:pt x="11419" y="1"/>
                    <a:pt x="11312" y="108"/>
                    <a:pt x="11312" y="239"/>
                  </a:cubicBezTo>
                  <a:cubicBezTo>
                    <a:pt x="11312" y="370"/>
                    <a:pt x="11419" y="477"/>
                    <a:pt x="11550" y="477"/>
                  </a:cubicBezTo>
                  <a:lnTo>
                    <a:pt x="13693" y="477"/>
                  </a:lnTo>
                  <a:cubicBezTo>
                    <a:pt x="13848" y="477"/>
                    <a:pt x="13967" y="596"/>
                    <a:pt x="13979" y="739"/>
                  </a:cubicBezTo>
                  <a:lnTo>
                    <a:pt x="2537" y="739"/>
                  </a:lnTo>
                  <a:cubicBezTo>
                    <a:pt x="2549" y="596"/>
                    <a:pt x="2668" y="477"/>
                    <a:pt x="2811" y="477"/>
                  </a:cubicBezTo>
                  <a:lnTo>
                    <a:pt x="10586" y="477"/>
                  </a:lnTo>
                  <a:cubicBezTo>
                    <a:pt x="10717" y="477"/>
                    <a:pt x="10824" y="370"/>
                    <a:pt x="10824" y="239"/>
                  </a:cubicBezTo>
                  <a:cubicBezTo>
                    <a:pt x="10824" y="108"/>
                    <a:pt x="10717" y="1"/>
                    <a:pt x="10586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7110104" y="1604909"/>
              <a:ext cx="61782" cy="41697"/>
            </a:xfrm>
            <a:custGeom>
              <a:rect b="b" l="l" r="r" t="t"/>
              <a:pathLst>
                <a:path extrusionOk="0" h="1310" w="1941">
                  <a:moveTo>
                    <a:pt x="1441" y="488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8"/>
                  </a:lnTo>
                  <a:close/>
                  <a:moveTo>
                    <a:pt x="238" y="0"/>
                  </a:moveTo>
                  <a:cubicBezTo>
                    <a:pt x="107" y="0"/>
                    <a:pt x="0" y="107"/>
                    <a:pt x="0" y="238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8"/>
                  </a:lnTo>
                  <a:cubicBezTo>
                    <a:pt x="1941" y="119"/>
                    <a:pt x="1822" y="0"/>
                    <a:pt x="167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7110455" y="1655296"/>
              <a:ext cx="96700" cy="15183"/>
            </a:xfrm>
            <a:custGeom>
              <a:rect b="b" l="l" r="r" t="t"/>
              <a:pathLst>
                <a:path extrusionOk="0" h="477" w="3038">
                  <a:moveTo>
                    <a:pt x="239" y="1"/>
                  </a:moveTo>
                  <a:cubicBezTo>
                    <a:pt x="108" y="1"/>
                    <a:pt x="1" y="96"/>
                    <a:pt x="1" y="239"/>
                  </a:cubicBezTo>
                  <a:cubicBezTo>
                    <a:pt x="1" y="370"/>
                    <a:pt x="108" y="477"/>
                    <a:pt x="239" y="477"/>
                  </a:cubicBezTo>
                  <a:lnTo>
                    <a:pt x="2799" y="477"/>
                  </a:lnTo>
                  <a:cubicBezTo>
                    <a:pt x="2942" y="477"/>
                    <a:pt x="3037" y="370"/>
                    <a:pt x="3037" y="239"/>
                  </a:cubicBezTo>
                  <a:cubicBezTo>
                    <a:pt x="3037" y="96"/>
                    <a:pt x="2942" y="1"/>
                    <a:pt x="2799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7146104" y="1676909"/>
              <a:ext cx="61050" cy="41729"/>
            </a:xfrm>
            <a:custGeom>
              <a:rect b="b" l="l" r="r" t="t"/>
              <a:pathLst>
                <a:path extrusionOk="0" h="1311" w="1918">
                  <a:moveTo>
                    <a:pt x="1441" y="489"/>
                  </a:moveTo>
                  <a:lnTo>
                    <a:pt x="1441" y="834"/>
                  </a:lnTo>
                  <a:lnTo>
                    <a:pt x="488" y="834"/>
                  </a:lnTo>
                  <a:lnTo>
                    <a:pt x="488" y="489"/>
                  </a:lnTo>
                  <a:close/>
                  <a:moveTo>
                    <a:pt x="238" y="0"/>
                  </a:moveTo>
                  <a:cubicBezTo>
                    <a:pt x="107" y="0"/>
                    <a:pt x="0" y="108"/>
                    <a:pt x="0" y="239"/>
                  </a:cubicBezTo>
                  <a:lnTo>
                    <a:pt x="0" y="1072"/>
                  </a:lnTo>
                  <a:cubicBezTo>
                    <a:pt x="0" y="1203"/>
                    <a:pt x="107" y="1310"/>
                    <a:pt x="238" y="1310"/>
                  </a:cubicBezTo>
                  <a:lnTo>
                    <a:pt x="1679" y="1310"/>
                  </a:lnTo>
                  <a:cubicBezTo>
                    <a:pt x="1822" y="1310"/>
                    <a:pt x="1917" y="1203"/>
                    <a:pt x="1917" y="1072"/>
                  </a:cubicBezTo>
                  <a:lnTo>
                    <a:pt x="1917" y="239"/>
                  </a:lnTo>
                  <a:cubicBezTo>
                    <a:pt x="1917" y="108"/>
                    <a:pt x="1822" y="0"/>
                    <a:pt x="167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7110455" y="1726563"/>
              <a:ext cx="96700" cy="15183"/>
            </a:xfrm>
            <a:custGeom>
              <a:rect b="b" l="l" r="r" t="t"/>
              <a:pathLst>
                <a:path extrusionOk="0" h="477" w="3038">
                  <a:moveTo>
                    <a:pt x="239" y="0"/>
                  </a:moveTo>
                  <a:cubicBezTo>
                    <a:pt x="108" y="0"/>
                    <a:pt x="1" y="107"/>
                    <a:pt x="1" y="238"/>
                  </a:cubicBezTo>
                  <a:cubicBezTo>
                    <a:pt x="1" y="381"/>
                    <a:pt x="108" y="476"/>
                    <a:pt x="239" y="476"/>
                  </a:cubicBezTo>
                  <a:lnTo>
                    <a:pt x="2799" y="476"/>
                  </a:lnTo>
                  <a:cubicBezTo>
                    <a:pt x="2942" y="476"/>
                    <a:pt x="3037" y="381"/>
                    <a:pt x="3037" y="238"/>
                  </a:cubicBezTo>
                  <a:cubicBezTo>
                    <a:pt x="3037" y="107"/>
                    <a:pt x="2942" y="0"/>
                    <a:pt x="279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7262825" y="1636739"/>
              <a:ext cx="48541" cy="80371"/>
            </a:xfrm>
            <a:custGeom>
              <a:rect b="b" l="l" r="r" t="t"/>
              <a:pathLst>
                <a:path extrusionOk="0" h="2525" w="1525">
                  <a:moveTo>
                    <a:pt x="1268" y="0"/>
                  </a:moveTo>
                  <a:cubicBezTo>
                    <a:pt x="1206" y="0"/>
                    <a:pt x="1143" y="24"/>
                    <a:pt x="1096" y="72"/>
                  </a:cubicBezTo>
                  <a:lnTo>
                    <a:pt x="72" y="1096"/>
                  </a:lnTo>
                  <a:cubicBezTo>
                    <a:pt x="24" y="1143"/>
                    <a:pt x="0" y="1203"/>
                    <a:pt x="0" y="1262"/>
                  </a:cubicBezTo>
                  <a:cubicBezTo>
                    <a:pt x="0" y="1322"/>
                    <a:pt x="24" y="1381"/>
                    <a:pt x="72" y="1429"/>
                  </a:cubicBezTo>
                  <a:lnTo>
                    <a:pt x="1096" y="2453"/>
                  </a:lnTo>
                  <a:cubicBezTo>
                    <a:pt x="1143" y="2501"/>
                    <a:pt x="1203" y="2524"/>
                    <a:pt x="1262" y="2524"/>
                  </a:cubicBezTo>
                  <a:cubicBezTo>
                    <a:pt x="1322" y="2524"/>
                    <a:pt x="1381" y="2501"/>
                    <a:pt x="1429" y="2453"/>
                  </a:cubicBezTo>
                  <a:cubicBezTo>
                    <a:pt x="1524" y="2370"/>
                    <a:pt x="1524" y="2215"/>
                    <a:pt x="1441" y="2108"/>
                  </a:cubicBezTo>
                  <a:lnTo>
                    <a:pt x="596" y="1262"/>
                  </a:lnTo>
                  <a:lnTo>
                    <a:pt x="1441" y="417"/>
                  </a:lnTo>
                  <a:cubicBezTo>
                    <a:pt x="1524" y="322"/>
                    <a:pt x="1524" y="167"/>
                    <a:pt x="1441" y="72"/>
                  </a:cubicBezTo>
                  <a:cubicBezTo>
                    <a:pt x="1393" y="24"/>
                    <a:pt x="1331" y="0"/>
                    <a:pt x="1268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7380691" y="1636357"/>
              <a:ext cx="48891" cy="80371"/>
            </a:xfrm>
            <a:custGeom>
              <a:rect b="b" l="l" r="r" t="t"/>
              <a:pathLst>
                <a:path extrusionOk="0" h="2525" w="1536">
                  <a:moveTo>
                    <a:pt x="261" y="0"/>
                  </a:moveTo>
                  <a:cubicBezTo>
                    <a:pt x="197" y="0"/>
                    <a:pt x="131" y="24"/>
                    <a:pt x="83" y="72"/>
                  </a:cubicBezTo>
                  <a:cubicBezTo>
                    <a:pt x="0" y="155"/>
                    <a:pt x="0" y="322"/>
                    <a:pt x="83" y="417"/>
                  </a:cubicBezTo>
                  <a:lnTo>
                    <a:pt x="941" y="1262"/>
                  </a:lnTo>
                  <a:lnTo>
                    <a:pt x="83" y="2108"/>
                  </a:lnTo>
                  <a:cubicBezTo>
                    <a:pt x="0" y="2203"/>
                    <a:pt x="0" y="2358"/>
                    <a:pt x="83" y="2453"/>
                  </a:cubicBezTo>
                  <a:cubicBezTo>
                    <a:pt x="131" y="2501"/>
                    <a:pt x="191" y="2525"/>
                    <a:pt x="250" y="2525"/>
                  </a:cubicBezTo>
                  <a:cubicBezTo>
                    <a:pt x="310" y="2525"/>
                    <a:pt x="369" y="2501"/>
                    <a:pt x="417" y="2453"/>
                  </a:cubicBezTo>
                  <a:lnTo>
                    <a:pt x="1441" y="1429"/>
                  </a:lnTo>
                  <a:cubicBezTo>
                    <a:pt x="1488" y="1382"/>
                    <a:pt x="1512" y="1322"/>
                    <a:pt x="1512" y="1262"/>
                  </a:cubicBezTo>
                  <a:cubicBezTo>
                    <a:pt x="1536" y="1203"/>
                    <a:pt x="1500" y="1143"/>
                    <a:pt x="1453" y="1096"/>
                  </a:cubicBezTo>
                  <a:lnTo>
                    <a:pt x="429" y="72"/>
                  </a:lnTo>
                  <a:cubicBezTo>
                    <a:pt x="387" y="24"/>
                    <a:pt x="325" y="0"/>
                    <a:pt x="261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7321933" y="1626744"/>
              <a:ext cx="48923" cy="99851"/>
            </a:xfrm>
            <a:custGeom>
              <a:rect b="b" l="l" r="r" t="t"/>
              <a:pathLst>
                <a:path extrusionOk="0" h="3137" w="1537">
                  <a:moveTo>
                    <a:pt x="1249" y="0"/>
                  </a:moveTo>
                  <a:cubicBezTo>
                    <a:pt x="1154" y="0"/>
                    <a:pt x="1061" y="59"/>
                    <a:pt x="1025" y="160"/>
                  </a:cubicBezTo>
                  <a:lnTo>
                    <a:pt x="48" y="2815"/>
                  </a:lnTo>
                  <a:cubicBezTo>
                    <a:pt x="1" y="2934"/>
                    <a:pt x="60" y="3077"/>
                    <a:pt x="191" y="3124"/>
                  </a:cubicBezTo>
                  <a:cubicBezTo>
                    <a:pt x="227" y="3136"/>
                    <a:pt x="251" y="3136"/>
                    <a:pt x="286" y="3136"/>
                  </a:cubicBezTo>
                  <a:cubicBezTo>
                    <a:pt x="382" y="3136"/>
                    <a:pt x="477" y="3077"/>
                    <a:pt x="501" y="2981"/>
                  </a:cubicBezTo>
                  <a:lnTo>
                    <a:pt x="1489" y="326"/>
                  </a:lnTo>
                  <a:cubicBezTo>
                    <a:pt x="1537" y="207"/>
                    <a:pt x="1477" y="64"/>
                    <a:pt x="1334" y="17"/>
                  </a:cubicBezTo>
                  <a:cubicBezTo>
                    <a:pt x="1307" y="6"/>
                    <a:pt x="1278" y="0"/>
                    <a:pt x="124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" name="Google Shape;129;p17"/>
          <p:cNvGrpSpPr/>
          <p:nvPr/>
        </p:nvGrpSpPr>
        <p:grpSpPr>
          <a:xfrm>
            <a:off x="4354997" y="1286275"/>
            <a:ext cx="434372" cy="437092"/>
            <a:chOff x="2780301" y="1521896"/>
            <a:chExt cx="333133" cy="321037"/>
          </a:xfrm>
        </p:grpSpPr>
        <p:sp>
          <p:nvSpPr>
            <p:cNvPr id="130" name="Google Shape;130;p17"/>
            <p:cNvSpPr/>
            <p:nvPr/>
          </p:nvSpPr>
          <p:spPr>
            <a:xfrm>
              <a:off x="3009573" y="1542745"/>
              <a:ext cx="72031" cy="9517"/>
            </a:xfrm>
            <a:custGeom>
              <a:rect b="b" l="l" r="r" t="t"/>
              <a:pathLst>
                <a:path extrusionOk="0" h="299" w="2263"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cubicBezTo>
                    <a:pt x="0" y="227"/>
                    <a:pt x="72" y="298"/>
                    <a:pt x="155" y="298"/>
                  </a:cubicBezTo>
                  <a:lnTo>
                    <a:pt x="2120" y="298"/>
                  </a:lnTo>
                  <a:cubicBezTo>
                    <a:pt x="2203" y="298"/>
                    <a:pt x="2263" y="227"/>
                    <a:pt x="2263" y="155"/>
                  </a:cubicBezTo>
                  <a:cubicBezTo>
                    <a:pt x="2263" y="60"/>
                    <a:pt x="2203" y="1"/>
                    <a:pt x="2120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2967876" y="1542745"/>
              <a:ext cx="30366" cy="9517"/>
            </a:xfrm>
            <a:custGeom>
              <a:rect b="b" l="l" r="r" t="t"/>
              <a:pathLst>
                <a:path extrusionOk="0" h="299" w="954">
                  <a:moveTo>
                    <a:pt x="156" y="1"/>
                  </a:moveTo>
                  <a:cubicBezTo>
                    <a:pt x="60" y="1"/>
                    <a:pt x="1" y="84"/>
                    <a:pt x="1" y="155"/>
                  </a:cubicBezTo>
                  <a:cubicBezTo>
                    <a:pt x="1" y="227"/>
                    <a:pt x="72" y="298"/>
                    <a:pt x="156" y="298"/>
                  </a:cubicBezTo>
                  <a:lnTo>
                    <a:pt x="810" y="298"/>
                  </a:lnTo>
                  <a:cubicBezTo>
                    <a:pt x="894" y="298"/>
                    <a:pt x="953" y="227"/>
                    <a:pt x="953" y="155"/>
                  </a:cubicBezTo>
                  <a:cubicBezTo>
                    <a:pt x="953" y="60"/>
                    <a:pt x="894" y="1"/>
                    <a:pt x="810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3061870" y="1563594"/>
              <a:ext cx="19735" cy="9517"/>
            </a:xfrm>
            <a:custGeom>
              <a:rect b="b" l="l" r="r" t="t"/>
              <a:pathLst>
                <a:path extrusionOk="0" h="299" w="620">
                  <a:moveTo>
                    <a:pt x="143" y="0"/>
                  </a:moveTo>
                  <a:cubicBezTo>
                    <a:pt x="60" y="0"/>
                    <a:pt x="0" y="84"/>
                    <a:pt x="0" y="155"/>
                  </a:cubicBezTo>
                  <a:cubicBezTo>
                    <a:pt x="0" y="239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60" y="298"/>
                    <a:pt x="620" y="227"/>
                    <a:pt x="620" y="155"/>
                  </a:cubicBezTo>
                  <a:cubicBezTo>
                    <a:pt x="620" y="60"/>
                    <a:pt x="560" y="0"/>
                    <a:pt x="477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2967876" y="1563594"/>
              <a:ext cx="82663" cy="9517"/>
            </a:xfrm>
            <a:custGeom>
              <a:rect b="b" l="l" r="r" t="t"/>
              <a:pathLst>
                <a:path extrusionOk="0" h="299" w="2597">
                  <a:moveTo>
                    <a:pt x="156" y="0"/>
                  </a:moveTo>
                  <a:cubicBezTo>
                    <a:pt x="60" y="0"/>
                    <a:pt x="1" y="84"/>
                    <a:pt x="1" y="155"/>
                  </a:cubicBezTo>
                  <a:cubicBezTo>
                    <a:pt x="1" y="239"/>
                    <a:pt x="72" y="298"/>
                    <a:pt x="156" y="298"/>
                  </a:cubicBezTo>
                  <a:lnTo>
                    <a:pt x="2442" y="298"/>
                  </a:lnTo>
                  <a:cubicBezTo>
                    <a:pt x="2537" y="298"/>
                    <a:pt x="2596" y="227"/>
                    <a:pt x="2596" y="155"/>
                  </a:cubicBezTo>
                  <a:cubicBezTo>
                    <a:pt x="2596" y="60"/>
                    <a:pt x="2537" y="0"/>
                    <a:pt x="2442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2936809" y="1521896"/>
              <a:ext cx="176625" cy="96286"/>
            </a:xfrm>
            <a:custGeom>
              <a:rect b="b" l="l" r="r" t="t"/>
              <a:pathLst>
                <a:path extrusionOk="0" h="3025" w="5549">
                  <a:moveTo>
                    <a:pt x="4894" y="298"/>
                  </a:moveTo>
                  <a:cubicBezTo>
                    <a:pt x="5084" y="298"/>
                    <a:pt x="5227" y="453"/>
                    <a:pt x="5227" y="644"/>
                  </a:cubicBezTo>
                  <a:lnTo>
                    <a:pt x="5227" y="1620"/>
                  </a:lnTo>
                  <a:cubicBezTo>
                    <a:pt x="5227" y="1822"/>
                    <a:pt x="5084" y="1965"/>
                    <a:pt x="4894" y="1965"/>
                  </a:cubicBezTo>
                  <a:lnTo>
                    <a:pt x="4406" y="1965"/>
                  </a:lnTo>
                  <a:cubicBezTo>
                    <a:pt x="4358" y="1965"/>
                    <a:pt x="4310" y="1989"/>
                    <a:pt x="4287" y="2025"/>
                  </a:cubicBezTo>
                  <a:cubicBezTo>
                    <a:pt x="4251" y="2061"/>
                    <a:pt x="4239" y="2096"/>
                    <a:pt x="4251" y="2144"/>
                  </a:cubicBezTo>
                  <a:lnTo>
                    <a:pt x="4346" y="2727"/>
                  </a:lnTo>
                  <a:lnTo>
                    <a:pt x="4346" y="2739"/>
                  </a:lnTo>
                  <a:lnTo>
                    <a:pt x="4322" y="2739"/>
                  </a:lnTo>
                  <a:lnTo>
                    <a:pt x="3346" y="2001"/>
                  </a:lnTo>
                  <a:cubicBezTo>
                    <a:pt x="3310" y="1977"/>
                    <a:pt x="3287" y="1965"/>
                    <a:pt x="3251" y="1965"/>
                  </a:cubicBezTo>
                  <a:lnTo>
                    <a:pt x="631" y="1965"/>
                  </a:lnTo>
                  <a:cubicBezTo>
                    <a:pt x="441" y="1965"/>
                    <a:pt x="298" y="1822"/>
                    <a:pt x="298" y="1620"/>
                  </a:cubicBezTo>
                  <a:lnTo>
                    <a:pt x="298" y="644"/>
                  </a:lnTo>
                  <a:cubicBezTo>
                    <a:pt x="298" y="453"/>
                    <a:pt x="441" y="298"/>
                    <a:pt x="631" y="298"/>
                  </a:cubicBezTo>
                  <a:close/>
                  <a:moveTo>
                    <a:pt x="631" y="1"/>
                  </a:moveTo>
                  <a:cubicBezTo>
                    <a:pt x="274" y="1"/>
                    <a:pt x="0" y="286"/>
                    <a:pt x="0" y="644"/>
                  </a:cubicBezTo>
                  <a:lnTo>
                    <a:pt x="0" y="1632"/>
                  </a:lnTo>
                  <a:cubicBezTo>
                    <a:pt x="0" y="1989"/>
                    <a:pt x="274" y="2263"/>
                    <a:pt x="631" y="2263"/>
                  </a:cubicBezTo>
                  <a:lnTo>
                    <a:pt x="3203" y="2263"/>
                  </a:lnTo>
                  <a:lnTo>
                    <a:pt x="4144" y="2965"/>
                  </a:lnTo>
                  <a:cubicBezTo>
                    <a:pt x="4203" y="3013"/>
                    <a:pt x="4263" y="3025"/>
                    <a:pt x="4334" y="3025"/>
                  </a:cubicBezTo>
                  <a:cubicBezTo>
                    <a:pt x="4394" y="3025"/>
                    <a:pt x="4453" y="3013"/>
                    <a:pt x="4501" y="2977"/>
                  </a:cubicBezTo>
                  <a:cubicBezTo>
                    <a:pt x="4608" y="2906"/>
                    <a:pt x="4668" y="2787"/>
                    <a:pt x="4656" y="2656"/>
                  </a:cubicBezTo>
                  <a:lnTo>
                    <a:pt x="4596" y="2251"/>
                  </a:lnTo>
                  <a:lnTo>
                    <a:pt x="4906" y="2251"/>
                  </a:lnTo>
                  <a:cubicBezTo>
                    <a:pt x="5263" y="2251"/>
                    <a:pt x="5549" y="1965"/>
                    <a:pt x="5549" y="1608"/>
                  </a:cubicBezTo>
                  <a:lnTo>
                    <a:pt x="5549" y="632"/>
                  </a:lnTo>
                  <a:cubicBezTo>
                    <a:pt x="5525" y="286"/>
                    <a:pt x="5251" y="1"/>
                    <a:pt x="4894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2811367" y="1767115"/>
              <a:ext cx="72413" cy="9485"/>
            </a:xfrm>
            <a:custGeom>
              <a:rect b="b" l="l" r="r" t="t"/>
              <a:pathLst>
                <a:path extrusionOk="0" h="298" w="2275">
                  <a:moveTo>
                    <a:pt x="155" y="0"/>
                  </a:moveTo>
                  <a:cubicBezTo>
                    <a:pt x="60" y="0"/>
                    <a:pt x="0" y="72"/>
                    <a:pt x="0" y="143"/>
                  </a:cubicBezTo>
                  <a:cubicBezTo>
                    <a:pt x="0" y="214"/>
                    <a:pt x="84" y="298"/>
                    <a:pt x="155" y="298"/>
                  </a:cubicBezTo>
                  <a:lnTo>
                    <a:pt x="2120" y="298"/>
                  </a:lnTo>
                  <a:cubicBezTo>
                    <a:pt x="2215" y="298"/>
                    <a:pt x="2275" y="214"/>
                    <a:pt x="2275" y="143"/>
                  </a:cubicBezTo>
                  <a:cubicBezTo>
                    <a:pt x="2275" y="72"/>
                    <a:pt x="2215" y="0"/>
                    <a:pt x="2120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2894730" y="1767115"/>
              <a:ext cx="20117" cy="9485"/>
            </a:xfrm>
            <a:custGeom>
              <a:rect b="b" l="l" r="r" t="t"/>
              <a:pathLst>
                <a:path extrusionOk="0" h="298" w="632">
                  <a:moveTo>
                    <a:pt x="156" y="0"/>
                  </a:moveTo>
                  <a:cubicBezTo>
                    <a:pt x="60" y="0"/>
                    <a:pt x="1" y="72"/>
                    <a:pt x="1" y="143"/>
                  </a:cubicBezTo>
                  <a:cubicBezTo>
                    <a:pt x="1" y="214"/>
                    <a:pt x="84" y="298"/>
                    <a:pt x="156" y="298"/>
                  </a:cubicBezTo>
                  <a:lnTo>
                    <a:pt x="489" y="298"/>
                  </a:lnTo>
                  <a:cubicBezTo>
                    <a:pt x="572" y="298"/>
                    <a:pt x="632" y="214"/>
                    <a:pt x="632" y="143"/>
                  </a:cubicBezTo>
                  <a:cubicBezTo>
                    <a:pt x="632" y="72"/>
                    <a:pt x="572" y="0"/>
                    <a:pt x="48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7"/>
            <p:cNvSpPr/>
            <p:nvPr/>
          </p:nvSpPr>
          <p:spPr>
            <a:xfrm>
              <a:off x="2811367" y="1787932"/>
              <a:ext cx="20117" cy="9517"/>
            </a:xfrm>
            <a:custGeom>
              <a:rect b="b" l="l" r="r" t="t"/>
              <a:pathLst>
                <a:path extrusionOk="0" h="299" w="632">
                  <a:moveTo>
                    <a:pt x="155" y="1"/>
                  </a:moveTo>
                  <a:cubicBezTo>
                    <a:pt x="60" y="1"/>
                    <a:pt x="0" y="72"/>
                    <a:pt x="0" y="144"/>
                  </a:cubicBezTo>
                  <a:cubicBezTo>
                    <a:pt x="0" y="239"/>
                    <a:pt x="84" y="299"/>
                    <a:pt x="155" y="299"/>
                  </a:cubicBezTo>
                  <a:lnTo>
                    <a:pt x="489" y="299"/>
                  </a:lnTo>
                  <a:cubicBezTo>
                    <a:pt x="572" y="299"/>
                    <a:pt x="631" y="215"/>
                    <a:pt x="631" y="144"/>
                  </a:cubicBezTo>
                  <a:cubicBezTo>
                    <a:pt x="631" y="60"/>
                    <a:pt x="572" y="1"/>
                    <a:pt x="489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2842815" y="1787932"/>
              <a:ext cx="72031" cy="9517"/>
            </a:xfrm>
            <a:custGeom>
              <a:rect b="b" l="l" r="r" t="t"/>
              <a:pathLst>
                <a:path extrusionOk="0" h="299" w="2263">
                  <a:moveTo>
                    <a:pt x="144" y="1"/>
                  </a:moveTo>
                  <a:cubicBezTo>
                    <a:pt x="60" y="1"/>
                    <a:pt x="1" y="72"/>
                    <a:pt x="1" y="144"/>
                  </a:cubicBezTo>
                  <a:cubicBezTo>
                    <a:pt x="1" y="239"/>
                    <a:pt x="72" y="299"/>
                    <a:pt x="144" y="299"/>
                  </a:cubicBezTo>
                  <a:lnTo>
                    <a:pt x="2120" y="299"/>
                  </a:lnTo>
                  <a:cubicBezTo>
                    <a:pt x="2203" y="299"/>
                    <a:pt x="2263" y="215"/>
                    <a:pt x="2263" y="144"/>
                  </a:cubicBezTo>
                  <a:cubicBezTo>
                    <a:pt x="2263" y="60"/>
                    <a:pt x="2203" y="1"/>
                    <a:pt x="2120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2780301" y="1746266"/>
              <a:ext cx="166375" cy="96668"/>
            </a:xfrm>
            <a:custGeom>
              <a:rect b="b" l="l" r="r" t="t"/>
              <a:pathLst>
                <a:path extrusionOk="0" h="3037" w="5227">
                  <a:moveTo>
                    <a:pt x="4572" y="286"/>
                  </a:moveTo>
                  <a:cubicBezTo>
                    <a:pt x="4763" y="286"/>
                    <a:pt x="4917" y="441"/>
                    <a:pt x="4917" y="631"/>
                  </a:cubicBezTo>
                  <a:lnTo>
                    <a:pt x="4917" y="1619"/>
                  </a:lnTo>
                  <a:cubicBezTo>
                    <a:pt x="4917" y="1810"/>
                    <a:pt x="4763" y="1965"/>
                    <a:pt x="4572" y="1965"/>
                  </a:cubicBezTo>
                  <a:lnTo>
                    <a:pt x="2274" y="1965"/>
                  </a:lnTo>
                  <a:cubicBezTo>
                    <a:pt x="2250" y="1965"/>
                    <a:pt x="2215" y="1977"/>
                    <a:pt x="2191" y="1989"/>
                  </a:cubicBezTo>
                  <a:lnTo>
                    <a:pt x="1203" y="2739"/>
                  </a:lnTo>
                  <a:lnTo>
                    <a:pt x="1191" y="2739"/>
                  </a:lnTo>
                  <a:lnTo>
                    <a:pt x="1191" y="2715"/>
                  </a:lnTo>
                  <a:lnTo>
                    <a:pt x="1286" y="2143"/>
                  </a:lnTo>
                  <a:cubicBezTo>
                    <a:pt x="1286" y="2096"/>
                    <a:pt x="1286" y="2048"/>
                    <a:pt x="1250" y="2012"/>
                  </a:cubicBezTo>
                  <a:cubicBezTo>
                    <a:pt x="1215" y="1989"/>
                    <a:pt x="1179" y="1965"/>
                    <a:pt x="1131" y="1965"/>
                  </a:cubicBezTo>
                  <a:lnTo>
                    <a:pt x="643" y="1965"/>
                  </a:lnTo>
                  <a:cubicBezTo>
                    <a:pt x="453" y="1965"/>
                    <a:pt x="298" y="1810"/>
                    <a:pt x="298" y="1619"/>
                  </a:cubicBezTo>
                  <a:lnTo>
                    <a:pt x="298" y="631"/>
                  </a:lnTo>
                  <a:cubicBezTo>
                    <a:pt x="298" y="441"/>
                    <a:pt x="453" y="286"/>
                    <a:pt x="643" y="286"/>
                  </a:cubicBezTo>
                  <a:close/>
                  <a:moveTo>
                    <a:pt x="643" y="0"/>
                  </a:moveTo>
                  <a:cubicBezTo>
                    <a:pt x="286" y="0"/>
                    <a:pt x="0" y="274"/>
                    <a:pt x="0" y="631"/>
                  </a:cubicBezTo>
                  <a:lnTo>
                    <a:pt x="0" y="1619"/>
                  </a:lnTo>
                  <a:cubicBezTo>
                    <a:pt x="0" y="1977"/>
                    <a:pt x="286" y="2262"/>
                    <a:pt x="643" y="2262"/>
                  </a:cubicBezTo>
                  <a:lnTo>
                    <a:pt x="953" y="2262"/>
                  </a:lnTo>
                  <a:lnTo>
                    <a:pt x="893" y="2655"/>
                  </a:lnTo>
                  <a:cubicBezTo>
                    <a:pt x="881" y="2798"/>
                    <a:pt x="929" y="2917"/>
                    <a:pt x="1048" y="2989"/>
                  </a:cubicBezTo>
                  <a:cubicBezTo>
                    <a:pt x="1084" y="3012"/>
                    <a:pt x="1143" y="3036"/>
                    <a:pt x="1203" y="3036"/>
                  </a:cubicBezTo>
                  <a:cubicBezTo>
                    <a:pt x="1262" y="3036"/>
                    <a:pt x="1346" y="3012"/>
                    <a:pt x="1405" y="2977"/>
                  </a:cubicBezTo>
                  <a:lnTo>
                    <a:pt x="2334" y="2274"/>
                  </a:lnTo>
                  <a:lnTo>
                    <a:pt x="4584" y="2274"/>
                  </a:lnTo>
                  <a:cubicBezTo>
                    <a:pt x="4941" y="2274"/>
                    <a:pt x="5227" y="1989"/>
                    <a:pt x="5227" y="1631"/>
                  </a:cubicBezTo>
                  <a:lnTo>
                    <a:pt x="5227" y="655"/>
                  </a:lnTo>
                  <a:cubicBezTo>
                    <a:pt x="5215" y="274"/>
                    <a:pt x="4929" y="0"/>
                    <a:pt x="4572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3020172" y="1720102"/>
              <a:ext cx="61432" cy="9517"/>
            </a:xfrm>
            <a:custGeom>
              <a:rect b="b" l="l" r="r" t="t"/>
              <a:pathLst>
                <a:path extrusionOk="0" h="299" w="1930">
                  <a:moveTo>
                    <a:pt x="144" y="1"/>
                  </a:moveTo>
                  <a:cubicBezTo>
                    <a:pt x="60" y="1"/>
                    <a:pt x="1" y="72"/>
                    <a:pt x="1" y="144"/>
                  </a:cubicBezTo>
                  <a:cubicBezTo>
                    <a:pt x="1" y="239"/>
                    <a:pt x="72" y="298"/>
                    <a:pt x="144" y="298"/>
                  </a:cubicBezTo>
                  <a:lnTo>
                    <a:pt x="1787" y="298"/>
                  </a:lnTo>
                  <a:cubicBezTo>
                    <a:pt x="1870" y="298"/>
                    <a:pt x="1930" y="227"/>
                    <a:pt x="1930" y="144"/>
                  </a:cubicBezTo>
                  <a:cubicBezTo>
                    <a:pt x="1930" y="60"/>
                    <a:pt x="1870" y="1"/>
                    <a:pt x="1787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2988724" y="1720102"/>
              <a:ext cx="19735" cy="9517"/>
            </a:xfrm>
            <a:custGeom>
              <a:rect b="b" l="l" r="r" t="t"/>
              <a:pathLst>
                <a:path extrusionOk="0" h="299" w="620">
                  <a:moveTo>
                    <a:pt x="143" y="1"/>
                  </a:moveTo>
                  <a:cubicBezTo>
                    <a:pt x="60" y="1"/>
                    <a:pt x="1" y="72"/>
                    <a:pt x="1" y="144"/>
                  </a:cubicBezTo>
                  <a:cubicBezTo>
                    <a:pt x="1" y="239"/>
                    <a:pt x="72" y="298"/>
                    <a:pt x="143" y="298"/>
                  </a:cubicBezTo>
                  <a:lnTo>
                    <a:pt x="477" y="298"/>
                  </a:lnTo>
                  <a:cubicBezTo>
                    <a:pt x="572" y="298"/>
                    <a:pt x="620" y="227"/>
                    <a:pt x="620" y="144"/>
                  </a:cubicBezTo>
                  <a:cubicBezTo>
                    <a:pt x="620" y="60"/>
                    <a:pt x="572" y="1"/>
                    <a:pt x="477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2957658" y="1699253"/>
              <a:ext cx="155776" cy="75087"/>
            </a:xfrm>
            <a:custGeom>
              <a:rect b="b" l="l" r="r" t="t"/>
              <a:pathLst>
                <a:path extrusionOk="0" h="2359" w="4894">
                  <a:moveTo>
                    <a:pt x="4239" y="299"/>
                  </a:moveTo>
                  <a:cubicBezTo>
                    <a:pt x="4429" y="299"/>
                    <a:pt x="4572" y="441"/>
                    <a:pt x="4572" y="644"/>
                  </a:cubicBezTo>
                  <a:lnTo>
                    <a:pt x="4572" y="965"/>
                  </a:lnTo>
                  <a:cubicBezTo>
                    <a:pt x="4572" y="1156"/>
                    <a:pt x="4429" y="1311"/>
                    <a:pt x="4239" y="1311"/>
                  </a:cubicBezTo>
                  <a:lnTo>
                    <a:pt x="3751" y="1311"/>
                  </a:lnTo>
                  <a:cubicBezTo>
                    <a:pt x="3703" y="1311"/>
                    <a:pt x="3655" y="1322"/>
                    <a:pt x="3632" y="1370"/>
                  </a:cubicBezTo>
                  <a:cubicBezTo>
                    <a:pt x="3596" y="1394"/>
                    <a:pt x="3584" y="1442"/>
                    <a:pt x="3596" y="1489"/>
                  </a:cubicBezTo>
                  <a:lnTo>
                    <a:pt x="3691" y="2061"/>
                  </a:lnTo>
                  <a:lnTo>
                    <a:pt x="3691" y="2084"/>
                  </a:lnTo>
                  <a:cubicBezTo>
                    <a:pt x="3691" y="2088"/>
                    <a:pt x="3689" y="2090"/>
                    <a:pt x="3685" y="2090"/>
                  </a:cubicBezTo>
                  <a:cubicBezTo>
                    <a:pt x="3678" y="2090"/>
                    <a:pt x="3667" y="2084"/>
                    <a:pt x="3667" y="2084"/>
                  </a:cubicBezTo>
                  <a:lnTo>
                    <a:pt x="2691" y="1334"/>
                  </a:lnTo>
                  <a:cubicBezTo>
                    <a:pt x="2655" y="1322"/>
                    <a:pt x="2632" y="1311"/>
                    <a:pt x="2596" y="1311"/>
                  </a:cubicBezTo>
                  <a:lnTo>
                    <a:pt x="631" y="1311"/>
                  </a:lnTo>
                  <a:cubicBezTo>
                    <a:pt x="441" y="1311"/>
                    <a:pt x="298" y="1156"/>
                    <a:pt x="298" y="965"/>
                  </a:cubicBezTo>
                  <a:lnTo>
                    <a:pt x="298" y="644"/>
                  </a:lnTo>
                  <a:cubicBezTo>
                    <a:pt x="298" y="441"/>
                    <a:pt x="441" y="299"/>
                    <a:pt x="631" y="299"/>
                  </a:cubicBezTo>
                  <a:close/>
                  <a:moveTo>
                    <a:pt x="631" y="1"/>
                  </a:moveTo>
                  <a:cubicBezTo>
                    <a:pt x="274" y="1"/>
                    <a:pt x="0" y="275"/>
                    <a:pt x="0" y="644"/>
                  </a:cubicBezTo>
                  <a:lnTo>
                    <a:pt x="0" y="965"/>
                  </a:lnTo>
                  <a:cubicBezTo>
                    <a:pt x="0" y="1322"/>
                    <a:pt x="274" y="1608"/>
                    <a:pt x="631" y="1608"/>
                  </a:cubicBezTo>
                  <a:lnTo>
                    <a:pt x="2548" y="1608"/>
                  </a:lnTo>
                  <a:lnTo>
                    <a:pt x="3489" y="2299"/>
                  </a:lnTo>
                  <a:cubicBezTo>
                    <a:pt x="3548" y="2346"/>
                    <a:pt x="3608" y="2358"/>
                    <a:pt x="3679" y="2358"/>
                  </a:cubicBezTo>
                  <a:cubicBezTo>
                    <a:pt x="3739" y="2358"/>
                    <a:pt x="3798" y="2346"/>
                    <a:pt x="3846" y="2323"/>
                  </a:cubicBezTo>
                  <a:cubicBezTo>
                    <a:pt x="3953" y="2239"/>
                    <a:pt x="4013" y="2120"/>
                    <a:pt x="4001" y="1989"/>
                  </a:cubicBezTo>
                  <a:lnTo>
                    <a:pt x="3941" y="1584"/>
                  </a:lnTo>
                  <a:lnTo>
                    <a:pt x="4251" y="1584"/>
                  </a:lnTo>
                  <a:cubicBezTo>
                    <a:pt x="4608" y="1584"/>
                    <a:pt x="4894" y="1311"/>
                    <a:pt x="4894" y="953"/>
                  </a:cubicBezTo>
                  <a:lnTo>
                    <a:pt x="4894" y="620"/>
                  </a:lnTo>
                  <a:cubicBezTo>
                    <a:pt x="4870" y="287"/>
                    <a:pt x="4596" y="1"/>
                    <a:pt x="4239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2811367" y="1626108"/>
              <a:ext cx="72413" cy="9517"/>
            </a:xfrm>
            <a:custGeom>
              <a:rect b="b" l="l" r="r" t="t"/>
              <a:pathLst>
                <a:path extrusionOk="0" h="299" w="2275">
                  <a:moveTo>
                    <a:pt x="155" y="1"/>
                  </a:moveTo>
                  <a:cubicBezTo>
                    <a:pt x="60" y="1"/>
                    <a:pt x="0" y="84"/>
                    <a:pt x="0" y="156"/>
                  </a:cubicBezTo>
                  <a:cubicBezTo>
                    <a:pt x="0" y="227"/>
                    <a:pt x="84" y="299"/>
                    <a:pt x="155" y="299"/>
                  </a:cubicBezTo>
                  <a:lnTo>
                    <a:pt x="2120" y="299"/>
                  </a:lnTo>
                  <a:cubicBezTo>
                    <a:pt x="2215" y="299"/>
                    <a:pt x="2275" y="227"/>
                    <a:pt x="2275" y="156"/>
                  </a:cubicBezTo>
                  <a:cubicBezTo>
                    <a:pt x="2275" y="60"/>
                    <a:pt x="2215" y="1"/>
                    <a:pt x="2120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2895112" y="1626108"/>
              <a:ext cx="30366" cy="9517"/>
            </a:xfrm>
            <a:custGeom>
              <a:rect b="b" l="l" r="r" t="t"/>
              <a:pathLst>
                <a:path extrusionOk="0" h="299" w="954">
                  <a:moveTo>
                    <a:pt x="144" y="1"/>
                  </a:moveTo>
                  <a:cubicBezTo>
                    <a:pt x="60" y="1"/>
                    <a:pt x="1" y="84"/>
                    <a:pt x="1" y="156"/>
                  </a:cubicBezTo>
                  <a:cubicBezTo>
                    <a:pt x="1" y="227"/>
                    <a:pt x="72" y="299"/>
                    <a:pt x="144" y="299"/>
                  </a:cubicBezTo>
                  <a:lnTo>
                    <a:pt x="798" y="299"/>
                  </a:lnTo>
                  <a:cubicBezTo>
                    <a:pt x="894" y="299"/>
                    <a:pt x="953" y="227"/>
                    <a:pt x="953" y="156"/>
                  </a:cubicBezTo>
                  <a:cubicBezTo>
                    <a:pt x="953" y="60"/>
                    <a:pt x="882" y="1"/>
                    <a:pt x="798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2811367" y="1667805"/>
              <a:ext cx="72413" cy="9517"/>
            </a:xfrm>
            <a:custGeom>
              <a:rect b="b" l="l" r="r" t="t"/>
              <a:pathLst>
                <a:path extrusionOk="0" h="299" w="2275">
                  <a:moveTo>
                    <a:pt x="155" y="1"/>
                  </a:moveTo>
                  <a:cubicBezTo>
                    <a:pt x="60" y="1"/>
                    <a:pt x="0" y="84"/>
                    <a:pt x="0" y="155"/>
                  </a:cubicBezTo>
                  <a:cubicBezTo>
                    <a:pt x="0" y="227"/>
                    <a:pt x="84" y="298"/>
                    <a:pt x="155" y="298"/>
                  </a:cubicBezTo>
                  <a:lnTo>
                    <a:pt x="2120" y="298"/>
                  </a:lnTo>
                  <a:cubicBezTo>
                    <a:pt x="2215" y="298"/>
                    <a:pt x="2275" y="227"/>
                    <a:pt x="2275" y="155"/>
                  </a:cubicBezTo>
                  <a:cubicBezTo>
                    <a:pt x="2275" y="60"/>
                    <a:pt x="2215" y="1"/>
                    <a:pt x="2120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2895112" y="1667805"/>
              <a:ext cx="30366" cy="9517"/>
            </a:xfrm>
            <a:custGeom>
              <a:rect b="b" l="l" r="r" t="t"/>
              <a:pathLst>
                <a:path extrusionOk="0" h="299" w="954">
                  <a:moveTo>
                    <a:pt x="144" y="1"/>
                  </a:moveTo>
                  <a:cubicBezTo>
                    <a:pt x="60" y="1"/>
                    <a:pt x="1" y="84"/>
                    <a:pt x="1" y="155"/>
                  </a:cubicBezTo>
                  <a:cubicBezTo>
                    <a:pt x="1" y="227"/>
                    <a:pt x="72" y="298"/>
                    <a:pt x="144" y="298"/>
                  </a:cubicBezTo>
                  <a:lnTo>
                    <a:pt x="798" y="298"/>
                  </a:lnTo>
                  <a:cubicBezTo>
                    <a:pt x="894" y="298"/>
                    <a:pt x="953" y="227"/>
                    <a:pt x="953" y="155"/>
                  </a:cubicBezTo>
                  <a:cubicBezTo>
                    <a:pt x="953" y="60"/>
                    <a:pt x="882" y="1"/>
                    <a:pt x="798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2811367" y="1646957"/>
              <a:ext cx="20117" cy="9517"/>
            </a:xfrm>
            <a:custGeom>
              <a:rect b="b" l="l" r="r" t="t"/>
              <a:pathLst>
                <a:path extrusionOk="0" h="299" w="632">
                  <a:moveTo>
                    <a:pt x="155" y="1"/>
                  </a:moveTo>
                  <a:cubicBezTo>
                    <a:pt x="60" y="1"/>
                    <a:pt x="0" y="72"/>
                    <a:pt x="0" y="156"/>
                  </a:cubicBezTo>
                  <a:cubicBezTo>
                    <a:pt x="0" y="239"/>
                    <a:pt x="84" y="298"/>
                    <a:pt x="155" y="298"/>
                  </a:cubicBezTo>
                  <a:lnTo>
                    <a:pt x="489" y="298"/>
                  </a:lnTo>
                  <a:cubicBezTo>
                    <a:pt x="572" y="298"/>
                    <a:pt x="631" y="227"/>
                    <a:pt x="631" y="156"/>
                  </a:cubicBezTo>
                  <a:cubicBezTo>
                    <a:pt x="631" y="60"/>
                    <a:pt x="572" y="1"/>
                    <a:pt x="489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2842815" y="1646957"/>
              <a:ext cx="82663" cy="9517"/>
            </a:xfrm>
            <a:custGeom>
              <a:rect b="b" l="l" r="r" t="t"/>
              <a:pathLst>
                <a:path extrusionOk="0" h="299" w="2597">
                  <a:moveTo>
                    <a:pt x="155" y="1"/>
                  </a:moveTo>
                  <a:cubicBezTo>
                    <a:pt x="60" y="1"/>
                    <a:pt x="1" y="72"/>
                    <a:pt x="1" y="156"/>
                  </a:cubicBezTo>
                  <a:cubicBezTo>
                    <a:pt x="1" y="239"/>
                    <a:pt x="72" y="298"/>
                    <a:pt x="155" y="298"/>
                  </a:cubicBezTo>
                  <a:lnTo>
                    <a:pt x="2441" y="298"/>
                  </a:lnTo>
                  <a:cubicBezTo>
                    <a:pt x="2537" y="298"/>
                    <a:pt x="2596" y="227"/>
                    <a:pt x="2596" y="156"/>
                  </a:cubicBezTo>
                  <a:cubicBezTo>
                    <a:pt x="2596" y="60"/>
                    <a:pt x="2525" y="1"/>
                    <a:pt x="2441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2780301" y="1605291"/>
              <a:ext cx="176625" cy="117516"/>
            </a:xfrm>
            <a:custGeom>
              <a:rect b="b" l="l" r="r" t="t"/>
              <a:pathLst>
                <a:path extrusionOk="0" h="3692" w="5549">
                  <a:moveTo>
                    <a:pt x="4894" y="298"/>
                  </a:moveTo>
                  <a:cubicBezTo>
                    <a:pt x="5084" y="298"/>
                    <a:pt x="5239" y="453"/>
                    <a:pt x="5239" y="643"/>
                  </a:cubicBezTo>
                  <a:lnTo>
                    <a:pt x="5239" y="2274"/>
                  </a:lnTo>
                  <a:cubicBezTo>
                    <a:pt x="5239" y="2477"/>
                    <a:pt x="5084" y="2619"/>
                    <a:pt x="4894" y="2619"/>
                  </a:cubicBezTo>
                  <a:lnTo>
                    <a:pt x="2274" y="2619"/>
                  </a:lnTo>
                  <a:cubicBezTo>
                    <a:pt x="2250" y="2619"/>
                    <a:pt x="2215" y="2643"/>
                    <a:pt x="2191" y="2655"/>
                  </a:cubicBezTo>
                  <a:lnTo>
                    <a:pt x="1203" y="3393"/>
                  </a:lnTo>
                  <a:lnTo>
                    <a:pt x="1191" y="3393"/>
                  </a:lnTo>
                  <a:lnTo>
                    <a:pt x="1191" y="3381"/>
                  </a:lnTo>
                  <a:lnTo>
                    <a:pt x="1274" y="2798"/>
                  </a:lnTo>
                  <a:cubicBezTo>
                    <a:pt x="1274" y="2750"/>
                    <a:pt x="1274" y="2715"/>
                    <a:pt x="1250" y="2679"/>
                  </a:cubicBezTo>
                  <a:cubicBezTo>
                    <a:pt x="1215" y="2655"/>
                    <a:pt x="1179" y="2619"/>
                    <a:pt x="1131" y="2619"/>
                  </a:cubicBezTo>
                  <a:lnTo>
                    <a:pt x="643" y="2619"/>
                  </a:lnTo>
                  <a:cubicBezTo>
                    <a:pt x="453" y="2619"/>
                    <a:pt x="298" y="2477"/>
                    <a:pt x="298" y="2274"/>
                  </a:cubicBezTo>
                  <a:lnTo>
                    <a:pt x="298" y="643"/>
                  </a:lnTo>
                  <a:cubicBezTo>
                    <a:pt x="298" y="453"/>
                    <a:pt x="453" y="298"/>
                    <a:pt x="643" y="298"/>
                  </a:cubicBezTo>
                  <a:close/>
                  <a:moveTo>
                    <a:pt x="643" y="0"/>
                  </a:moveTo>
                  <a:cubicBezTo>
                    <a:pt x="286" y="0"/>
                    <a:pt x="0" y="286"/>
                    <a:pt x="0" y="643"/>
                  </a:cubicBezTo>
                  <a:lnTo>
                    <a:pt x="0" y="2286"/>
                  </a:lnTo>
                  <a:cubicBezTo>
                    <a:pt x="0" y="2643"/>
                    <a:pt x="286" y="2917"/>
                    <a:pt x="643" y="2917"/>
                  </a:cubicBezTo>
                  <a:lnTo>
                    <a:pt x="953" y="2917"/>
                  </a:lnTo>
                  <a:lnTo>
                    <a:pt x="893" y="3322"/>
                  </a:lnTo>
                  <a:cubicBezTo>
                    <a:pt x="881" y="3453"/>
                    <a:pt x="929" y="3572"/>
                    <a:pt x="1048" y="3655"/>
                  </a:cubicBezTo>
                  <a:cubicBezTo>
                    <a:pt x="1084" y="3679"/>
                    <a:pt x="1143" y="3691"/>
                    <a:pt x="1203" y="3691"/>
                  </a:cubicBezTo>
                  <a:cubicBezTo>
                    <a:pt x="1262" y="3691"/>
                    <a:pt x="1346" y="3679"/>
                    <a:pt x="1405" y="3632"/>
                  </a:cubicBezTo>
                  <a:lnTo>
                    <a:pt x="2334" y="2941"/>
                  </a:lnTo>
                  <a:lnTo>
                    <a:pt x="4906" y="2941"/>
                  </a:lnTo>
                  <a:cubicBezTo>
                    <a:pt x="5263" y="2941"/>
                    <a:pt x="5548" y="2655"/>
                    <a:pt x="5548" y="2298"/>
                  </a:cubicBezTo>
                  <a:lnTo>
                    <a:pt x="5548" y="655"/>
                  </a:lnTo>
                  <a:cubicBezTo>
                    <a:pt x="5537" y="286"/>
                    <a:pt x="5251" y="0"/>
                    <a:pt x="4894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9200" lIns="119200" spcFirstLastPara="1" rIns="119200" wrap="square" tIns="1192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0" name="Google Shape;150;p17"/>
          <p:cNvGrpSpPr/>
          <p:nvPr/>
        </p:nvGrpSpPr>
        <p:grpSpPr>
          <a:xfrm>
            <a:off x="7117795" y="1313213"/>
            <a:ext cx="366664" cy="383202"/>
            <a:chOff x="2185372" y="1957799"/>
            <a:chExt cx="366664" cy="366981"/>
          </a:xfrm>
        </p:grpSpPr>
        <p:sp>
          <p:nvSpPr>
            <p:cNvPr id="151" name="Google Shape;151;p17"/>
            <p:cNvSpPr/>
            <p:nvPr/>
          </p:nvSpPr>
          <p:spPr>
            <a:xfrm>
              <a:off x="2228742" y="2000853"/>
              <a:ext cx="75082" cy="74226"/>
            </a:xfrm>
            <a:custGeom>
              <a:rect b="b" l="l" r="r" t="t"/>
              <a:pathLst>
                <a:path extrusionOk="0" h="2343" w="2370">
                  <a:moveTo>
                    <a:pt x="179" y="0"/>
                  </a:moveTo>
                  <a:cubicBezTo>
                    <a:pt x="135" y="0"/>
                    <a:pt x="90" y="15"/>
                    <a:pt x="60" y="45"/>
                  </a:cubicBezTo>
                  <a:cubicBezTo>
                    <a:pt x="1" y="104"/>
                    <a:pt x="1" y="223"/>
                    <a:pt x="60" y="283"/>
                  </a:cubicBezTo>
                  <a:lnTo>
                    <a:pt x="2072" y="2295"/>
                  </a:lnTo>
                  <a:cubicBezTo>
                    <a:pt x="2096" y="2331"/>
                    <a:pt x="2144" y="2343"/>
                    <a:pt x="2191" y="2343"/>
                  </a:cubicBezTo>
                  <a:cubicBezTo>
                    <a:pt x="2227" y="2343"/>
                    <a:pt x="2275" y="2331"/>
                    <a:pt x="2310" y="2295"/>
                  </a:cubicBezTo>
                  <a:cubicBezTo>
                    <a:pt x="2370" y="2235"/>
                    <a:pt x="2370" y="2116"/>
                    <a:pt x="2310" y="2057"/>
                  </a:cubicBezTo>
                  <a:lnTo>
                    <a:pt x="298" y="45"/>
                  </a:lnTo>
                  <a:cubicBezTo>
                    <a:pt x="269" y="15"/>
                    <a:pt x="224" y="0"/>
                    <a:pt x="179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2188001" y="2067159"/>
              <a:ext cx="98873" cy="35070"/>
            </a:xfrm>
            <a:custGeom>
              <a:rect b="b" l="l" r="r" t="t"/>
              <a:pathLst>
                <a:path extrusionOk="0" h="1107" w="3121">
                  <a:moveTo>
                    <a:pt x="188" y="1"/>
                  </a:moveTo>
                  <a:cubicBezTo>
                    <a:pt x="120" y="1"/>
                    <a:pt x="56" y="54"/>
                    <a:pt x="37" y="131"/>
                  </a:cubicBezTo>
                  <a:cubicBezTo>
                    <a:pt x="1" y="214"/>
                    <a:pt x="60" y="309"/>
                    <a:pt x="156" y="333"/>
                  </a:cubicBezTo>
                  <a:lnTo>
                    <a:pt x="2882" y="1107"/>
                  </a:lnTo>
                  <a:lnTo>
                    <a:pt x="2918" y="1107"/>
                  </a:lnTo>
                  <a:cubicBezTo>
                    <a:pt x="3001" y="1107"/>
                    <a:pt x="3073" y="1071"/>
                    <a:pt x="3085" y="988"/>
                  </a:cubicBezTo>
                  <a:cubicBezTo>
                    <a:pt x="3120" y="904"/>
                    <a:pt x="3061" y="809"/>
                    <a:pt x="2965" y="785"/>
                  </a:cubicBezTo>
                  <a:lnTo>
                    <a:pt x="239" y="11"/>
                  </a:lnTo>
                  <a:cubicBezTo>
                    <a:pt x="222" y="4"/>
                    <a:pt x="205" y="1"/>
                    <a:pt x="188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7"/>
            <p:cNvSpPr/>
            <p:nvPr/>
          </p:nvSpPr>
          <p:spPr>
            <a:xfrm>
              <a:off x="2185372" y="2119114"/>
              <a:ext cx="97733" cy="37066"/>
            </a:xfrm>
            <a:custGeom>
              <a:rect b="b" l="l" r="r" t="t"/>
              <a:pathLst>
                <a:path extrusionOk="0" h="1170" w="3085">
                  <a:moveTo>
                    <a:pt x="2872" y="1"/>
                  </a:moveTo>
                  <a:cubicBezTo>
                    <a:pt x="2863" y="1"/>
                    <a:pt x="2855" y="1"/>
                    <a:pt x="2846" y="3"/>
                  </a:cubicBezTo>
                  <a:lnTo>
                    <a:pt x="131" y="836"/>
                  </a:lnTo>
                  <a:cubicBezTo>
                    <a:pt x="48" y="872"/>
                    <a:pt x="0" y="955"/>
                    <a:pt x="12" y="1050"/>
                  </a:cubicBezTo>
                  <a:cubicBezTo>
                    <a:pt x="48" y="1122"/>
                    <a:pt x="108" y="1169"/>
                    <a:pt x="179" y="1169"/>
                  </a:cubicBezTo>
                  <a:cubicBezTo>
                    <a:pt x="191" y="1169"/>
                    <a:pt x="203" y="1169"/>
                    <a:pt x="227" y="1158"/>
                  </a:cubicBezTo>
                  <a:lnTo>
                    <a:pt x="2929" y="324"/>
                  </a:lnTo>
                  <a:cubicBezTo>
                    <a:pt x="3037" y="300"/>
                    <a:pt x="3084" y="217"/>
                    <a:pt x="3048" y="122"/>
                  </a:cubicBezTo>
                  <a:cubicBezTo>
                    <a:pt x="3027" y="47"/>
                    <a:pt x="2948" y="1"/>
                    <a:pt x="2872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7"/>
            <p:cNvSpPr/>
            <p:nvPr/>
          </p:nvSpPr>
          <p:spPr>
            <a:xfrm>
              <a:off x="2294763" y="1960587"/>
              <a:ext cx="36242" cy="97131"/>
            </a:xfrm>
            <a:custGeom>
              <a:rect b="b" l="l" r="r" t="t"/>
              <a:pathLst>
                <a:path extrusionOk="0" h="3066" w="1144">
                  <a:moveTo>
                    <a:pt x="185" y="1"/>
                  </a:moveTo>
                  <a:cubicBezTo>
                    <a:pt x="172" y="1"/>
                    <a:pt x="158" y="2"/>
                    <a:pt x="143" y="6"/>
                  </a:cubicBezTo>
                  <a:cubicBezTo>
                    <a:pt x="60" y="42"/>
                    <a:pt x="0" y="125"/>
                    <a:pt x="24" y="220"/>
                  </a:cubicBezTo>
                  <a:lnTo>
                    <a:pt x="798" y="2947"/>
                  </a:lnTo>
                  <a:cubicBezTo>
                    <a:pt x="822" y="3018"/>
                    <a:pt x="893" y="3066"/>
                    <a:pt x="965" y="3066"/>
                  </a:cubicBezTo>
                  <a:lnTo>
                    <a:pt x="1012" y="3066"/>
                  </a:lnTo>
                  <a:cubicBezTo>
                    <a:pt x="1096" y="3030"/>
                    <a:pt x="1143" y="2947"/>
                    <a:pt x="1131" y="2852"/>
                  </a:cubicBezTo>
                  <a:lnTo>
                    <a:pt x="357" y="125"/>
                  </a:lnTo>
                  <a:cubicBezTo>
                    <a:pt x="327" y="54"/>
                    <a:pt x="262" y="1"/>
                    <a:pt x="185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7"/>
            <p:cNvSpPr/>
            <p:nvPr/>
          </p:nvSpPr>
          <p:spPr>
            <a:xfrm>
              <a:off x="2346433" y="1957799"/>
              <a:ext cx="38491" cy="96909"/>
            </a:xfrm>
            <a:custGeom>
              <a:rect b="b" l="l" r="r" t="t"/>
              <a:pathLst>
                <a:path extrusionOk="0" h="3059" w="1215">
                  <a:moveTo>
                    <a:pt x="1021" y="0"/>
                  </a:moveTo>
                  <a:cubicBezTo>
                    <a:pt x="953" y="0"/>
                    <a:pt x="889" y="54"/>
                    <a:pt x="870" y="130"/>
                  </a:cubicBezTo>
                  <a:lnTo>
                    <a:pt x="36" y="2832"/>
                  </a:lnTo>
                  <a:cubicBezTo>
                    <a:pt x="0" y="2928"/>
                    <a:pt x="60" y="3011"/>
                    <a:pt x="155" y="3047"/>
                  </a:cubicBezTo>
                  <a:cubicBezTo>
                    <a:pt x="167" y="3047"/>
                    <a:pt x="179" y="3059"/>
                    <a:pt x="203" y="3059"/>
                  </a:cubicBezTo>
                  <a:cubicBezTo>
                    <a:pt x="274" y="3059"/>
                    <a:pt x="334" y="3011"/>
                    <a:pt x="358" y="2940"/>
                  </a:cubicBezTo>
                  <a:lnTo>
                    <a:pt x="1191" y="237"/>
                  </a:lnTo>
                  <a:cubicBezTo>
                    <a:pt x="1215" y="130"/>
                    <a:pt x="1167" y="23"/>
                    <a:pt x="1072" y="11"/>
                  </a:cubicBezTo>
                  <a:cubicBezTo>
                    <a:pt x="1055" y="4"/>
                    <a:pt x="1038" y="0"/>
                    <a:pt x="1021" y="0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7"/>
            <p:cNvSpPr/>
            <p:nvPr/>
          </p:nvSpPr>
          <p:spPr>
            <a:xfrm>
              <a:off x="2290993" y="2100391"/>
              <a:ext cx="37731" cy="121778"/>
            </a:xfrm>
            <a:custGeom>
              <a:rect b="b" l="l" r="r" t="t"/>
              <a:pathLst>
                <a:path extrusionOk="0" h="3844" w="1191">
                  <a:moveTo>
                    <a:pt x="721" y="1"/>
                  </a:moveTo>
                  <a:cubicBezTo>
                    <a:pt x="670" y="1"/>
                    <a:pt x="616" y="30"/>
                    <a:pt x="572" y="82"/>
                  </a:cubicBezTo>
                  <a:cubicBezTo>
                    <a:pt x="191" y="629"/>
                    <a:pt x="0" y="1296"/>
                    <a:pt x="60" y="1987"/>
                  </a:cubicBezTo>
                  <a:cubicBezTo>
                    <a:pt x="119" y="2665"/>
                    <a:pt x="417" y="3308"/>
                    <a:pt x="893" y="3796"/>
                  </a:cubicBezTo>
                  <a:cubicBezTo>
                    <a:pt x="917" y="3832"/>
                    <a:pt x="965" y="3844"/>
                    <a:pt x="1012" y="3844"/>
                  </a:cubicBezTo>
                  <a:cubicBezTo>
                    <a:pt x="1060" y="3844"/>
                    <a:pt x="1096" y="3832"/>
                    <a:pt x="1131" y="3796"/>
                  </a:cubicBezTo>
                  <a:cubicBezTo>
                    <a:pt x="1191" y="3725"/>
                    <a:pt x="1191" y="3618"/>
                    <a:pt x="1131" y="3546"/>
                  </a:cubicBezTo>
                  <a:cubicBezTo>
                    <a:pt x="250" y="2665"/>
                    <a:pt x="131" y="1284"/>
                    <a:pt x="857" y="272"/>
                  </a:cubicBezTo>
                  <a:cubicBezTo>
                    <a:pt x="917" y="201"/>
                    <a:pt x="893" y="94"/>
                    <a:pt x="810" y="34"/>
                  </a:cubicBezTo>
                  <a:cubicBezTo>
                    <a:pt x="783" y="12"/>
                    <a:pt x="752" y="1"/>
                    <a:pt x="721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2353592" y="2091362"/>
              <a:ext cx="68302" cy="20307"/>
            </a:xfrm>
            <a:custGeom>
              <a:rect b="b" l="l" r="r" t="t"/>
              <a:pathLst>
                <a:path extrusionOk="0" h="641" w="2156">
                  <a:moveTo>
                    <a:pt x="971" y="1"/>
                  </a:moveTo>
                  <a:cubicBezTo>
                    <a:pt x="708" y="1"/>
                    <a:pt x="417" y="59"/>
                    <a:pt x="120" y="224"/>
                  </a:cubicBezTo>
                  <a:cubicBezTo>
                    <a:pt x="24" y="271"/>
                    <a:pt x="1" y="379"/>
                    <a:pt x="60" y="462"/>
                  </a:cubicBezTo>
                  <a:cubicBezTo>
                    <a:pt x="90" y="522"/>
                    <a:pt x="144" y="554"/>
                    <a:pt x="201" y="554"/>
                  </a:cubicBezTo>
                  <a:cubicBezTo>
                    <a:pt x="234" y="554"/>
                    <a:pt x="268" y="543"/>
                    <a:pt x="298" y="521"/>
                  </a:cubicBezTo>
                  <a:cubicBezTo>
                    <a:pt x="537" y="391"/>
                    <a:pt x="771" y="345"/>
                    <a:pt x="982" y="345"/>
                  </a:cubicBezTo>
                  <a:cubicBezTo>
                    <a:pt x="1488" y="345"/>
                    <a:pt x="1869" y="608"/>
                    <a:pt x="1894" y="617"/>
                  </a:cubicBezTo>
                  <a:cubicBezTo>
                    <a:pt x="1918" y="629"/>
                    <a:pt x="1953" y="640"/>
                    <a:pt x="2001" y="640"/>
                  </a:cubicBezTo>
                  <a:cubicBezTo>
                    <a:pt x="2060" y="640"/>
                    <a:pt x="2096" y="617"/>
                    <a:pt x="2132" y="569"/>
                  </a:cubicBezTo>
                  <a:cubicBezTo>
                    <a:pt x="2156" y="498"/>
                    <a:pt x="2144" y="390"/>
                    <a:pt x="2072" y="331"/>
                  </a:cubicBezTo>
                  <a:cubicBezTo>
                    <a:pt x="2039" y="314"/>
                    <a:pt x="1581" y="1"/>
                    <a:pt x="971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2321532" y="2064434"/>
              <a:ext cx="230504" cy="260346"/>
            </a:xfrm>
            <a:custGeom>
              <a:rect b="b" l="l" r="r" t="t"/>
              <a:pathLst>
                <a:path extrusionOk="0" h="8218" w="7276">
                  <a:moveTo>
                    <a:pt x="3322" y="3038"/>
                  </a:moveTo>
                  <a:cubicBezTo>
                    <a:pt x="3394" y="3038"/>
                    <a:pt x="3489" y="3074"/>
                    <a:pt x="3549" y="3134"/>
                  </a:cubicBezTo>
                  <a:cubicBezTo>
                    <a:pt x="3668" y="3241"/>
                    <a:pt x="3668" y="3431"/>
                    <a:pt x="3525" y="3562"/>
                  </a:cubicBezTo>
                  <a:cubicBezTo>
                    <a:pt x="3465" y="3622"/>
                    <a:pt x="3388" y="3651"/>
                    <a:pt x="3311" y="3651"/>
                  </a:cubicBezTo>
                  <a:cubicBezTo>
                    <a:pt x="3233" y="3651"/>
                    <a:pt x="3156" y="3622"/>
                    <a:pt x="3096" y="3562"/>
                  </a:cubicBezTo>
                  <a:cubicBezTo>
                    <a:pt x="2977" y="3443"/>
                    <a:pt x="2977" y="3253"/>
                    <a:pt x="3096" y="3134"/>
                  </a:cubicBezTo>
                  <a:cubicBezTo>
                    <a:pt x="3156" y="3074"/>
                    <a:pt x="3227" y="3038"/>
                    <a:pt x="3322" y="3038"/>
                  </a:cubicBezTo>
                  <a:close/>
                  <a:moveTo>
                    <a:pt x="2441" y="3919"/>
                  </a:moveTo>
                  <a:cubicBezTo>
                    <a:pt x="2537" y="3919"/>
                    <a:pt x="2608" y="3955"/>
                    <a:pt x="2668" y="4015"/>
                  </a:cubicBezTo>
                  <a:cubicBezTo>
                    <a:pt x="2727" y="4074"/>
                    <a:pt x="2751" y="4146"/>
                    <a:pt x="2751" y="4229"/>
                  </a:cubicBezTo>
                  <a:cubicBezTo>
                    <a:pt x="2739" y="4312"/>
                    <a:pt x="2715" y="4384"/>
                    <a:pt x="2656" y="4443"/>
                  </a:cubicBezTo>
                  <a:cubicBezTo>
                    <a:pt x="2596" y="4503"/>
                    <a:pt x="2516" y="4533"/>
                    <a:pt x="2435" y="4533"/>
                  </a:cubicBezTo>
                  <a:cubicBezTo>
                    <a:pt x="2355" y="4533"/>
                    <a:pt x="2275" y="4503"/>
                    <a:pt x="2215" y="4443"/>
                  </a:cubicBezTo>
                  <a:cubicBezTo>
                    <a:pt x="2096" y="4324"/>
                    <a:pt x="2096" y="4134"/>
                    <a:pt x="2215" y="4015"/>
                  </a:cubicBezTo>
                  <a:cubicBezTo>
                    <a:pt x="2275" y="3955"/>
                    <a:pt x="2358" y="3919"/>
                    <a:pt x="2441" y="3919"/>
                  </a:cubicBezTo>
                  <a:close/>
                  <a:moveTo>
                    <a:pt x="6109" y="5062"/>
                  </a:moveTo>
                  <a:lnTo>
                    <a:pt x="6620" y="5586"/>
                  </a:lnTo>
                  <a:lnTo>
                    <a:pt x="4775" y="7432"/>
                  </a:lnTo>
                  <a:lnTo>
                    <a:pt x="4656" y="7551"/>
                  </a:lnTo>
                  <a:lnTo>
                    <a:pt x="4144" y="7027"/>
                  </a:lnTo>
                  <a:lnTo>
                    <a:pt x="4215" y="6955"/>
                  </a:lnTo>
                  <a:lnTo>
                    <a:pt x="4680" y="6491"/>
                  </a:lnTo>
                  <a:lnTo>
                    <a:pt x="5573" y="5598"/>
                  </a:lnTo>
                  <a:lnTo>
                    <a:pt x="6025" y="5146"/>
                  </a:lnTo>
                  <a:lnTo>
                    <a:pt x="6109" y="5062"/>
                  </a:lnTo>
                  <a:close/>
                  <a:moveTo>
                    <a:pt x="6644" y="6062"/>
                  </a:moveTo>
                  <a:lnTo>
                    <a:pt x="6668" y="6098"/>
                  </a:lnTo>
                  <a:cubicBezTo>
                    <a:pt x="6859" y="6289"/>
                    <a:pt x="6978" y="6551"/>
                    <a:pt x="6978" y="6836"/>
                  </a:cubicBezTo>
                  <a:cubicBezTo>
                    <a:pt x="6978" y="7122"/>
                    <a:pt x="6859" y="7384"/>
                    <a:pt x="6668" y="7586"/>
                  </a:cubicBezTo>
                  <a:cubicBezTo>
                    <a:pt x="6478" y="7777"/>
                    <a:pt x="6204" y="7896"/>
                    <a:pt x="5930" y="7896"/>
                  </a:cubicBezTo>
                  <a:cubicBezTo>
                    <a:pt x="5644" y="7896"/>
                    <a:pt x="5370" y="7789"/>
                    <a:pt x="5180" y="7586"/>
                  </a:cubicBezTo>
                  <a:lnTo>
                    <a:pt x="5156" y="7551"/>
                  </a:lnTo>
                  <a:lnTo>
                    <a:pt x="6644" y="6062"/>
                  </a:lnTo>
                  <a:close/>
                  <a:moveTo>
                    <a:pt x="1942" y="1"/>
                  </a:moveTo>
                  <a:cubicBezTo>
                    <a:pt x="1249" y="1"/>
                    <a:pt x="584" y="249"/>
                    <a:pt x="72" y="693"/>
                  </a:cubicBezTo>
                  <a:cubicBezTo>
                    <a:pt x="1" y="752"/>
                    <a:pt x="1" y="859"/>
                    <a:pt x="60" y="931"/>
                  </a:cubicBezTo>
                  <a:cubicBezTo>
                    <a:pt x="91" y="968"/>
                    <a:pt x="135" y="986"/>
                    <a:pt x="181" y="986"/>
                  </a:cubicBezTo>
                  <a:cubicBezTo>
                    <a:pt x="222" y="986"/>
                    <a:pt x="264" y="971"/>
                    <a:pt x="298" y="943"/>
                  </a:cubicBezTo>
                  <a:cubicBezTo>
                    <a:pt x="775" y="540"/>
                    <a:pt x="1365" y="340"/>
                    <a:pt x="1953" y="340"/>
                  </a:cubicBezTo>
                  <a:cubicBezTo>
                    <a:pt x="2601" y="340"/>
                    <a:pt x="3247" y="582"/>
                    <a:pt x="3739" y="1062"/>
                  </a:cubicBezTo>
                  <a:cubicBezTo>
                    <a:pt x="4144" y="1467"/>
                    <a:pt x="4406" y="1967"/>
                    <a:pt x="4477" y="2538"/>
                  </a:cubicBezTo>
                  <a:cubicBezTo>
                    <a:pt x="4620" y="3491"/>
                    <a:pt x="5013" y="4336"/>
                    <a:pt x="5668" y="5003"/>
                  </a:cubicBezTo>
                  <a:lnTo>
                    <a:pt x="5454" y="5229"/>
                  </a:lnTo>
                  <a:lnTo>
                    <a:pt x="3882" y="3669"/>
                  </a:lnTo>
                  <a:cubicBezTo>
                    <a:pt x="4037" y="3419"/>
                    <a:pt x="3989" y="3098"/>
                    <a:pt x="3787" y="2884"/>
                  </a:cubicBezTo>
                  <a:cubicBezTo>
                    <a:pt x="3656" y="2753"/>
                    <a:pt x="3486" y="2687"/>
                    <a:pt x="3318" y="2687"/>
                  </a:cubicBezTo>
                  <a:cubicBezTo>
                    <a:pt x="3150" y="2687"/>
                    <a:pt x="2983" y="2753"/>
                    <a:pt x="2858" y="2884"/>
                  </a:cubicBezTo>
                  <a:cubicBezTo>
                    <a:pt x="2656" y="3086"/>
                    <a:pt x="2608" y="3419"/>
                    <a:pt x="2751" y="3669"/>
                  </a:cubicBezTo>
                  <a:cubicBezTo>
                    <a:pt x="2656" y="3610"/>
                    <a:pt x="2549" y="3574"/>
                    <a:pt x="2429" y="3574"/>
                  </a:cubicBezTo>
                  <a:cubicBezTo>
                    <a:pt x="2251" y="3574"/>
                    <a:pt x="2084" y="3657"/>
                    <a:pt x="1965" y="3776"/>
                  </a:cubicBezTo>
                  <a:cubicBezTo>
                    <a:pt x="1715" y="4027"/>
                    <a:pt x="1715" y="4443"/>
                    <a:pt x="1965" y="4693"/>
                  </a:cubicBezTo>
                  <a:cubicBezTo>
                    <a:pt x="2096" y="4824"/>
                    <a:pt x="2263" y="4884"/>
                    <a:pt x="2429" y="4884"/>
                  </a:cubicBezTo>
                  <a:cubicBezTo>
                    <a:pt x="2537" y="4884"/>
                    <a:pt x="2656" y="4860"/>
                    <a:pt x="2739" y="4800"/>
                  </a:cubicBezTo>
                  <a:cubicBezTo>
                    <a:pt x="2834" y="4884"/>
                    <a:pt x="2906" y="4967"/>
                    <a:pt x="2989" y="5039"/>
                  </a:cubicBezTo>
                  <a:cubicBezTo>
                    <a:pt x="3025" y="5062"/>
                    <a:pt x="3072" y="5086"/>
                    <a:pt x="3108" y="5086"/>
                  </a:cubicBezTo>
                  <a:cubicBezTo>
                    <a:pt x="3156" y="5086"/>
                    <a:pt x="3203" y="5062"/>
                    <a:pt x="3227" y="5027"/>
                  </a:cubicBezTo>
                  <a:cubicBezTo>
                    <a:pt x="3287" y="4943"/>
                    <a:pt x="3287" y="4848"/>
                    <a:pt x="3215" y="4789"/>
                  </a:cubicBezTo>
                  <a:cubicBezTo>
                    <a:pt x="3144" y="4705"/>
                    <a:pt x="3049" y="4634"/>
                    <a:pt x="2977" y="4562"/>
                  </a:cubicBezTo>
                  <a:cubicBezTo>
                    <a:pt x="3037" y="4455"/>
                    <a:pt x="3072" y="4348"/>
                    <a:pt x="3072" y="4229"/>
                  </a:cubicBezTo>
                  <a:cubicBezTo>
                    <a:pt x="3072" y="4110"/>
                    <a:pt x="3037" y="3991"/>
                    <a:pt x="2977" y="3907"/>
                  </a:cubicBezTo>
                  <a:lnTo>
                    <a:pt x="2977" y="3907"/>
                  </a:lnTo>
                  <a:cubicBezTo>
                    <a:pt x="3084" y="3967"/>
                    <a:pt x="3203" y="3991"/>
                    <a:pt x="3311" y="3991"/>
                  </a:cubicBezTo>
                  <a:cubicBezTo>
                    <a:pt x="3430" y="3991"/>
                    <a:pt x="3525" y="3967"/>
                    <a:pt x="3632" y="3907"/>
                  </a:cubicBezTo>
                  <a:lnTo>
                    <a:pt x="5192" y="5467"/>
                  </a:lnTo>
                  <a:lnTo>
                    <a:pt x="4537" y="6122"/>
                  </a:lnTo>
                  <a:lnTo>
                    <a:pt x="3751" y="5336"/>
                  </a:lnTo>
                  <a:cubicBezTo>
                    <a:pt x="3721" y="5300"/>
                    <a:pt x="3677" y="5283"/>
                    <a:pt x="3632" y="5283"/>
                  </a:cubicBezTo>
                  <a:cubicBezTo>
                    <a:pt x="3587" y="5283"/>
                    <a:pt x="3543" y="5300"/>
                    <a:pt x="3513" y="5336"/>
                  </a:cubicBezTo>
                  <a:cubicBezTo>
                    <a:pt x="3442" y="5396"/>
                    <a:pt x="3442" y="5515"/>
                    <a:pt x="3513" y="5574"/>
                  </a:cubicBezTo>
                  <a:lnTo>
                    <a:pt x="4299" y="6360"/>
                  </a:lnTo>
                  <a:lnTo>
                    <a:pt x="4084" y="6586"/>
                  </a:lnTo>
                  <a:cubicBezTo>
                    <a:pt x="3394" y="5932"/>
                    <a:pt x="2537" y="5515"/>
                    <a:pt x="1620" y="5396"/>
                  </a:cubicBezTo>
                  <a:cubicBezTo>
                    <a:pt x="1286" y="5348"/>
                    <a:pt x="941" y="5229"/>
                    <a:pt x="644" y="5050"/>
                  </a:cubicBezTo>
                  <a:cubicBezTo>
                    <a:pt x="621" y="5035"/>
                    <a:pt x="595" y="5029"/>
                    <a:pt x="568" y="5029"/>
                  </a:cubicBezTo>
                  <a:cubicBezTo>
                    <a:pt x="510" y="5029"/>
                    <a:pt x="446" y="5061"/>
                    <a:pt x="405" y="5110"/>
                  </a:cubicBezTo>
                  <a:cubicBezTo>
                    <a:pt x="358" y="5181"/>
                    <a:pt x="394" y="5289"/>
                    <a:pt x="465" y="5348"/>
                  </a:cubicBezTo>
                  <a:cubicBezTo>
                    <a:pt x="810" y="5562"/>
                    <a:pt x="1179" y="5681"/>
                    <a:pt x="1560" y="5741"/>
                  </a:cubicBezTo>
                  <a:cubicBezTo>
                    <a:pt x="2394" y="5836"/>
                    <a:pt x="3191" y="6229"/>
                    <a:pt x="3823" y="6824"/>
                  </a:cubicBezTo>
                  <a:lnTo>
                    <a:pt x="3751" y="6896"/>
                  </a:lnTo>
                  <a:cubicBezTo>
                    <a:pt x="3692" y="6955"/>
                    <a:pt x="3692" y="7075"/>
                    <a:pt x="3751" y="7134"/>
                  </a:cubicBezTo>
                  <a:lnTo>
                    <a:pt x="4525" y="7908"/>
                  </a:lnTo>
                  <a:cubicBezTo>
                    <a:pt x="4561" y="7944"/>
                    <a:pt x="4596" y="7956"/>
                    <a:pt x="4644" y="7956"/>
                  </a:cubicBezTo>
                  <a:cubicBezTo>
                    <a:pt x="4692" y="7956"/>
                    <a:pt x="4739" y="7944"/>
                    <a:pt x="4763" y="7908"/>
                  </a:cubicBezTo>
                  <a:lnTo>
                    <a:pt x="4882" y="7789"/>
                  </a:lnTo>
                  <a:lnTo>
                    <a:pt x="4918" y="7825"/>
                  </a:lnTo>
                  <a:cubicBezTo>
                    <a:pt x="5180" y="8087"/>
                    <a:pt x="5525" y="8217"/>
                    <a:pt x="5894" y="8217"/>
                  </a:cubicBezTo>
                  <a:cubicBezTo>
                    <a:pt x="6263" y="8217"/>
                    <a:pt x="6620" y="8075"/>
                    <a:pt x="6882" y="7825"/>
                  </a:cubicBezTo>
                  <a:cubicBezTo>
                    <a:pt x="7144" y="7551"/>
                    <a:pt x="7275" y="7205"/>
                    <a:pt x="7275" y="6836"/>
                  </a:cubicBezTo>
                  <a:cubicBezTo>
                    <a:pt x="7275" y="6467"/>
                    <a:pt x="7180" y="6122"/>
                    <a:pt x="6906" y="5860"/>
                  </a:cubicBezTo>
                  <a:lnTo>
                    <a:pt x="6882" y="5824"/>
                  </a:lnTo>
                  <a:lnTo>
                    <a:pt x="6990" y="5705"/>
                  </a:lnTo>
                  <a:cubicBezTo>
                    <a:pt x="7049" y="5646"/>
                    <a:pt x="7049" y="5527"/>
                    <a:pt x="6990" y="5467"/>
                  </a:cubicBezTo>
                  <a:lnTo>
                    <a:pt x="6216" y="4693"/>
                  </a:lnTo>
                  <a:cubicBezTo>
                    <a:pt x="6192" y="4669"/>
                    <a:pt x="6144" y="4646"/>
                    <a:pt x="6097" y="4646"/>
                  </a:cubicBezTo>
                  <a:cubicBezTo>
                    <a:pt x="6061" y="4646"/>
                    <a:pt x="6013" y="4669"/>
                    <a:pt x="5989" y="4693"/>
                  </a:cubicBezTo>
                  <a:lnTo>
                    <a:pt x="5906" y="4765"/>
                  </a:lnTo>
                  <a:cubicBezTo>
                    <a:pt x="5311" y="4157"/>
                    <a:pt x="4942" y="3372"/>
                    <a:pt x="4823" y="2491"/>
                  </a:cubicBezTo>
                  <a:cubicBezTo>
                    <a:pt x="4739" y="1848"/>
                    <a:pt x="4454" y="1276"/>
                    <a:pt x="3977" y="824"/>
                  </a:cubicBezTo>
                  <a:cubicBezTo>
                    <a:pt x="3453" y="324"/>
                    <a:pt x="2775" y="26"/>
                    <a:pt x="2037" y="2"/>
                  </a:cubicBezTo>
                  <a:cubicBezTo>
                    <a:pt x="2005" y="1"/>
                    <a:pt x="1973" y="1"/>
                    <a:pt x="1942" y="1"/>
                  </a:cubicBezTo>
                  <a:close/>
                </a:path>
              </a:pathLst>
            </a:custGeom>
            <a:solidFill>
              <a:srgbClr val="EE4D09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59" name="Google Shape;15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2" y="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/>
        </p:nvSpPr>
        <p:spPr>
          <a:xfrm>
            <a:off x="2492400" y="326300"/>
            <a:ext cx="3948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" name="Google Shape;165;p18"/>
          <p:cNvGraphicFramePr/>
          <p:nvPr/>
        </p:nvGraphicFramePr>
        <p:xfrm>
          <a:off x="314325" y="133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2006025"/>
                <a:gridCol w="3560150"/>
                <a:gridCol w="2949175"/>
              </a:tblGrid>
              <a:tr h="12801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NAT2 | Others as Actor 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“It is depressing. We are a product of society..” </a:t>
                      </a:r>
                      <a:endParaRPr i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13 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r/MentalHealth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Some phenomenon/event is functioning as the actor, the client’s position is either not verbalized or is that of a victim, object, or stooge.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66" name="Google Shape;166;p18"/>
          <p:cNvGraphicFramePr/>
          <p:nvPr/>
        </p:nvGraphicFramePr>
        <p:xfrm>
          <a:off x="314300" y="2880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1954550"/>
                <a:gridCol w="3611650"/>
                <a:gridCol w="2949150"/>
              </a:tblGrid>
              <a:tr h="1765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AT3 | Interiorization 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“...because once it festers inside you for long enough it has roots deep down in your psyche and is extremely hard to get rid of…”</a:t>
                      </a:r>
                      <a:endParaRPr i="1"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2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r/Depression</a:t>
                      </a:r>
                      <a:endParaRPr sz="15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Accepting that the circumstances are related to who they are and their life, placing the psychological experience inside their mental realm and as part of them. 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EE4D0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 txBox="1"/>
          <p:nvPr/>
        </p:nvSpPr>
        <p:spPr>
          <a:xfrm>
            <a:off x="2705675" y="129750"/>
            <a:ext cx="373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METHODOLOGY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18"/>
          <p:cNvSpPr txBox="1"/>
          <p:nvPr/>
        </p:nvSpPr>
        <p:spPr>
          <a:xfrm>
            <a:off x="314300" y="991263"/>
            <a:ext cx="7110600" cy="3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1: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Example of Nonagency and Agency Tool (10DT)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"/>
          <p:cNvSpPr txBox="1"/>
          <p:nvPr/>
        </p:nvSpPr>
        <p:spPr>
          <a:xfrm>
            <a:off x="335300" y="277800"/>
            <a:ext cx="7230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RESULTS; WHAT THE TOOLS REVEAL  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" name="Google Shape;17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9"/>
          <p:cNvSpPr/>
          <p:nvPr/>
        </p:nvSpPr>
        <p:spPr>
          <a:xfrm>
            <a:off x="335300" y="1601777"/>
            <a:ext cx="1749600" cy="3120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950" lIns="88950" spcFirstLastPara="1" rIns="88950" wrap="square" tIns="88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2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7" name="Google Shape;177;p19"/>
          <p:cNvPicPr preferRelativeResize="0"/>
          <p:nvPr/>
        </p:nvPicPr>
        <p:blipFill rotWithShape="1">
          <a:blip r:embed="rId4">
            <a:alphaModFix/>
          </a:blip>
          <a:srcRect b="0" l="0" r="66599" t="0"/>
          <a:stretch/>
        </p:blipFill>
        <p:spPr>
          <a:xfrm>
            <a:off x="544281" y="1005613"/>
            <a:ext cx="1327083" cy="1287169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9"/>
          <p:cNvSpPr/>
          <p:nvPr/>
        </p:nvSpPr>
        <p:spPr>
          <a:xfrm>
            <a:off x="2182850" y="1601789"/>
            <a:ext cx="1749600" cy="3120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8950" lIns="88950" spcFirstLastPara="1" rIns="88950" wrap="square" tIns="889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62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9" name="Google Shape;179;p19"/>
          <p:cNvPicPr preferRelativeResize="0"/>
          <p:nvPr/>
        </p:nvPicPr>
        <p:blipFill rotWithShape="1">
          <a:blip r:embed="rId4">
            <a:alphaModFix/>
          </a:blip>
          <a:srcRect b="0" l="0" r="66599" t="0"/>
          <a:stretch/>
        </p:blipFill>
        <p:spPr>
          <a:xfrm>
            <a:off x="2372956" y="1005625"/>
            <a:ext cx="1327083" cy="128716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/>
        </p:nvSpPr>
        <p:spPr>
          <a:xfrm>
            <a:off x="427125" y="2463938"/>
            <a:ext cx="1593900" cy="19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NAT2</a:t>
            </a:r>
            <a:r>
              <a:rPr b="1"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FATE/LUCK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TRAUMA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BIOLOGY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19"/>
          <p:cNvSpPr txBox="1"/>
          <p:nvPr/>
        </p:nvSpPr>
        <p:spPr>
          <a:xfrm>
            <a:off x="2302350" y="2427450"/>
            <a:ext cx="1523100" cy="21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NAT5</a:t>
            </a:r>
            <a:endParaRPr b="1" sz="18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SYMPTOMS PERSIST NO MATTER WHAT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19"/>
          <p:cNvSpPr/>
          <p:nvPr/>
        </p:nvSpPr>
        <p:spPr>
          <a:xfrm>
            <a:off x="4201625" y="1222575"/>
            <a:ext cx="4676700" cy="655200"/>
          </a:xfrm>
          <a:prstGeom prst="roundRect">
            <a:avLst>
              <a:gd fmla="val 16667" name="adj"/>
            </a:avLst>
          </a:prstGeom>
          <a:solidFill>
            <a:srgbClr val="EE4D09"/>
          </a:solidFill>
          <a:ln cap="flat" cmpd="sng" w="9525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MENTAL HEALTH AS….</a:t>
            </a:r>
            <a:endParaRPr sz="2400"/>
          </a:p>
        </p:txBody>
      </p:sp>
      <p:sp>
        <p:nvSpPr>
          <p:cNvPr id="183" name="Google Shape;183;p19"/>
          <p:cNvSpPr/>
          <p:nvPr/>
        </p:nvSpPr>
        <p:spPr>
          <a:xfrm>
            <a:off x="4201625" y="1877775"/>
            <a:ext cx="4676700" cy="2844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8575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Times New Roman"/>
                <a:ea typeface="Times New Roman"/>
                <a:cs typeface="Times New Roman"/>
                <a:sym typeface="Times New Roman"/>
              </a:rPr>
              <a:t>→ Normal responce to society </a:t>
            </a:r>
            <a:endParaRPr b="1"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“Soul-crushing”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“Civilization’s disease”  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latin typeface="Times New Roman"/>
                <a:ea typeface="Times New Roman"/>
                <a:cs typeface="Times New Roman"/>
                <a:sym typeface="Times New Roman"/>
              </a:rPr>
              <a:t>→ Symptoms only impact “us” </a:t>
            </a:r>
            <a:endParaRPr b="1" sz="23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 are” 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“They are perfectly adapted”</a:t>
            </a:r>
            <a:r>
              <a:rPr lang="en" sz="23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0"/>
          <p:cNvSpPr txBox="1"/>
          <p:nvPr/>
        </p:nvSpPr>
        <p:spPr>
          <a:xfrm>
            <a:off x="324600" y="1419825"/>
            <a:ext cx="8494800" cy="28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“...It’s even worse when you do all those things </a:t>
            </a:r>
            <a:r>
              <a:rPr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(AT4) </a:t>
            </a:r>
            <a:r>
              <a:rPr i="1"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still don’t get better </a:t>
            </a:r>
            <a:r>
              <a:rPr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(NAT5)</a:t>
            </a:r>
            <a:r>
              <a:rPr i="1" lang="en" sz="3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.” </a:t>
            </a:r>
            <a:endParaRPr i="1" sz="3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Upvote 104</a:t>
            </a:r>
            <a:endParaRPr sz="17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r/Depression</a:t>
            </a:r>
            <a:endParaRPr sz="17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0"/>
          <p:cNvSpPr txBox="1"/>
          <p:nvPr/>
        </p:nvSpPr>
        <p:spPr>
          <a:xfrm>
            <a:off x="981300" y="496675"/>
            <a:ext cx="71814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RESULTS; FUNCTION OF CO-</a:t>
            </a:r>
            <a:r>
              <a:rPr b="1" lang="en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OCCURRENCE</a:t>
            </a:r>
            <a:r>
              <a:rPr b="1" lang="en" sz="2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0" name="Google Shape;1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1"/>
          <p:cNvSpPr txBox="1"/>
          <p:nvPr/>
        </p:nvSpPr>
        <p:spPr>
          <a:xfrm>
            <a:off x="2765100" y="248625"/>
            <a:ext cx="361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DISCUSSION</a:t>
            </a: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6" name="Google Shape;19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 title="Screenshot 2026-03-29 at 14.40.5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75" y="695900"/>
            <a:ext cx="9036851" cy="397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1"/>
          <p:cNvSpPr txBox="1"/>
          <p:nvPr/>
        </p:nvSpPr>
        <p:spPr>
          <a:xfrm>
            <a:off x="2958739" y="2663214"/>
            <a:ext cx="2102700" cy="681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1"/>
          <p:cNvSpPr/>
          <p:nvPr/>
        </p:nvSpPr>
        <p:spPr>
          <a:xfrm>
            <a:off x="1102650" y="1340425"/>
            <a:ext cx="2102700" cy="252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7F8F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1"/>
          <p:cNvSpPr/>
          <p:nvPr/>
        </p:nvSpPr>
        <p:spPr>
          <a:xfrm>
            <a:off x="125025" y="2217325"/>
            <a:ext cx="6322200" cy="2714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lphaUcPeriod"/>
            </a:pPr>
            <a:r>
              <a:rPr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ROLE OF </a:t>
            </a:r>
            <a:r>
              <a:rPr b="1"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UPVOTES &amp; DOWNVOTES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lphaUcPeriod"/>
            </a:pPr>
            <a:r>
              <a:rPr b="1"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COLLECTIVE</a:t>
            </a:r>
            <a:r>
              <a:rPr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POSITIONS </a:t>
            </a:r>
            <a:endParaRPr b="1"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lphaUcPeriod"/>
            </a:pPr>
            <a:r>
              <a:rPr b="1"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LIMITATIONS</a:t>
            </a:r>
            <a:r>
              <a:rPr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937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Times New Roman"/>
              <a:buAutoNum type="alphaUcPeriod"/>
            </a:pPr>
            <a:r>
              <a:rPr b="1"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EVALUATION</a:t>
            </a:r>
            <a:r>
              <a:rPr lang="en" sz="2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10DT MODEL 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1"/>
          <p:cNvSpPr txBox="1"/>
          <p:nvPr/>
        </p:nvSpPr>
        <p:spPr>
          <a:xfrm>
            <a:off x="-3750" y="4783000"/>
            <a:ext cx="4315500" cy="43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Graham &amp; Rodriguez, 2021)</a:t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/>
          <p:nvPr/>
        </p:nvSpPr>
        <p:spPr>
          <a:xfrm>
            <a:off x="3282000" y="1778575"/>
            <a:ext cx="2580000" cy="281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260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475" lIns="108475" spcFirstLastPara="1" rIns="108475" wrap="square" tIns="108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237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Pandemic &amp; post-pandemic </a:t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Bengtsson &amp; Johansson, 2022; Elkatmış, 2024) </a:t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7" name="Google Shape;207;p22"/>
          <p:cNvPicPr preferRelativeResize="0"/>
          <p:nvPr/>
        </p:nvPicPr>
        <p:blipFill rotWithShape="1">
          <a:blip r:embed="rId3">
            <a:alphaModFix/>
          </a:blip>
          <a:srcRect b="0" l="0" r="66599" t="0"/>
          <a:stretch/>
        </p:blipFill>
        <p:spPr>
          <a:xfrm>
            <a:off x="3968778" y="929525"/>
            <a:ext cx="1206442" cy="1253456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2"/>
          <p:cNvSpPr txBox="1"/>
          <p:nvPr/>
        </p:nvSpPr>
        <p:spPr>
          <a:xfrm>
            <a:off x="2282325" y="313925"/>
            <a:ext cx="5355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DISCUSSION; IMPLICATIONS 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9" name="Google Shape;20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113" y="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2"/>
          <p:cNvSpPr/>
          <p:nvPr/>
        </p:nvSpPr>
        <p:spPr>
          <a:xfrm>
            <a:off x="389100" y="1778575"/>
            <a:ext cx="2580000" cy="281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260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475" lIns="108475" spcFirstLastPara="1" rIns="108475" wrap="square" tIns="1084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237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Echo-chambers</a:t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(Moreno et al., 2011; Oksanen et al., 2024)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1" name="Google Shape;211;p22"/>
          <p:cNvPicPr preferRelativeResize="0"/>
          <p:nvPr/>
        </p:nvPicPr>
        <p:blipFill rotWithShape="1">
          <a:blip r:embed="rId3">
            <a:alphaModFix/>
          </a:blip>
          <a:srcRect b="0" l="0" r="66599" t="0"/>
          <a:stretch/>
        </p:blipFill>
        <p:spPr>
          <a:xfrm>
            <a:off x="1075878" y="929525"/>
            <a:ext cx="1206442" cy="125345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/>
          <p:nvPr/>
        </p:nvSpPr>
        <p:spPr>
          <a:xfrm>
            <a:off x="6174900" y="1778575"/>
            <a:ext cx="2580000" cy="28179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22600">
            <a:solidFill>
              <a:srgbClr val="EE4D0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08475" lIns="108475" spcFirstLastPara="1" rIns="108475" wrap="square" tIns="1084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2375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 disclosure &amp; genAI </a:t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t/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42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(Gere et al., 2025: Hoffman et al., 2025; Lu et al., 2021; Towner et al., 2022)</a:t>
            </a:r>
            <a:endParaRPr sz="2375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66599" t="0"/>
          <a:stretch/>
        </p:blipFill>
        <p:spPr>
          <a:xfrm>
            <a:off x="6861678" y="929525"/>
            <a:ext cx="1206442" cy="1253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"/>
          <p:cNvSpPr txBox="1"/>
          <p:nvPr/>
        </p:nvSpPr>
        <p:spPr>
          <a:xfrm>
            <a:off x="2765100" y="139825"/>
            <a:ext cx="361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</a:t>
            </a: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163275" y="840175"/>
            <a:ext cx="8734200" cy="639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Adams, N. (2022). ‘Scraping’ Reddit posts for academic research? Addressing some blurred lines of consent in growing internet-based research trend during the time of Covid-19.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International Journal of Social Research Methodology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27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 47–62.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https://doi.org/10.1080/13645579.2022.2111816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Andy A (2021) Understanding user communication around loneliness on online forums. PLOS ONE 16(9): e0257791.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https://doi.org/10.1371/journal.pone.0257791</a:t>
            </a:r>
            <a:endParaRPr sz="900" u="sng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Davies, B., &amp; Harré, R. (1990).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Positioning: The discursive production of selves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Journal for the Theory of Social Behaviour, 20(1), 43–63.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https://doi.org/10.1111/j.1468-5914.1990.tb00174.x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philpapers.org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 Choudhury, M., &amp; De, S. (2014). Mental Health Discourse on reddit: Self-Disclosure, Social Support, and Anonymity.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Proceedings of the International AAAI Conference on Web and Social Media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 71-80.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https://doi.org/10.1609/icwsm.v8i1.14526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Isern-Mas, C., &amp; Almagro, M. (2025). Unmasking therapy-speak. </a:t>
            </a:r>
            <a:r>
              <a:rPr i="1"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Theoretical medicine and bioethics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46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(6), 465–489. </a:t>
            </a:r>
            <a:r>
              <a:rPr lang="en" sz="9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https://doi.org/10.1007/s11017-025-09730-5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Moreno, M. A., Jelenchick, L. A., Egan, K. G., Cox, E., Young, H., Gannon, K. E., &amp; Becker, T. (2011). Feeling bad on Facebook: depression disclosures by college students on a social networking site. </a:t>
            </a:r>
            <a:r>
              <a:rPr i="1"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Depression and anxiety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28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(6), 447–455. </a:t>
            </a:r>
            <a:r>
              <a:rPr lang="en" sz="9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https://doi.org/10.1002/da.20805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Oksanen, A. (2020). Shared identity and shared information in social media: development and validation of the identity bubble reinforcement scale. Media Psychology. </a:t>
            </a:r>
            <a:r>
              <a:rPr lang="en" sz="9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https://doi.org/10.1080/15213269.2018.1544910</a:t>
            </a:r>
            <a:r>
              <a:rPr lang="en" sz="9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Proferes, N., Jones, N., Gilbert, S., Fiesler, C., &amp; Zimmer, M. (2021). Studying Reddit: A Systematic Overview of Disciplines, Approaches, Methods, and Ethics.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Media + Society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https://doi.org/10.1177/20563051211019004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(Original work published 2021) 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Rani, S., Ahmed, K., &amp; Subramani, S. (2024). From Posts to Knowledge: Annotating a Pandemic-Era Reddit Dataset to Navigate Mental Health Narratives.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Applied Sciences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(4), 1547. https://doi.org/10.3390/app14041547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Simchon, A., Hadar, B., &amp; Gilead, M. (2023). A computational text analysis investigation of the relation between personal and linguistic agency.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Communications psychology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 23.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https://doi.org/10.1038/s44271-023-00020-1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Toivonen, H., Wahlström, J., &amp; Kurri, K. (2020). Constructions of nonagency in the clients’ initial problem formulations at the outset of psychotherapy. </a:t>
            </a:r>
            <a:r>
              <a:rPr i="1"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Journal of Contemporary Psychotherapy: On the Cutting Edge of Modern Developments in Psychotherapy, 50</a:t>
            </a: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(1), 77–86. </a:t>
            </a:r>
            <a:r>
              <a:rPr lang="en" sz="900">
                <a:solidFill>
                  <a:srgbClr val="191919"/>
                </a:solidFill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https://doi.org/10.1007/s10879-019-09417-8</a:t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Toivonen, H., Wahlström, J. &amp; Kurri, K. (2019). Constructing nonagency at the beginning of psychotherapy: The 10DT model. Journal of Constructivist Psychology, 32(2), 160-180. </a:t>
            </a:r>
            <a:r>
              <a:rPr lang="en" sz="900" u="sng">
                <a:solidFill>
                  <a:srgbClr val="19191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https://doi.org/10.1080/10720537.2018.1433088</a:t>
            </a:r>
            <a:endParaRPr sz="900" u="sng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 u="sng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914400" lvl="0" marL="91440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19191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0" name="Google Shape;220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/>
        </p:nvSpPr>
        <p:spPr>
          <a:xfrm>
            <a:off x="417853" y="617750"/>
            <a:ext cx="8034300" cy="23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4350" lIns="124350" spcFirstLastPara="1" rIns="124350" wrap="square" tIns="124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3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Thank you! </a:t>
            </a:r>
            <a:endParaRPr b="1" sz="6936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93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QUESTIONS?</a:t>
            </a:r>
            <a:r>
              <a:rPr b="1" lang="en" sz="6936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6936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6" name="Google Shape;226;p24"/>
          <p:cNvSpPr txBox="1"/>
          <p:nvPr/>
        </p:nvSpPr>
        <p:spPr>
          <a:xfrm>
            <a:off x="244525" y="2824732"/>
            <a:ext cx="8380800" cy="9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4350" lIns="124350" spcFirstLastPara="1" rIns="124350" wrap="square" tIns="1243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EE4D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Samantha Gerolmo-Feeney | </a:t>
            </a:r>
            <a:r>
              <a:rPr lang="en" sz="1550" u="sng">
                <a:solidFill>
                  <a:srgbClr val="EE4D09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gerolmo187@student.fus.edu</a:t>
            </a:r>
            <a:endParaRPr sz="1550">
              <a:solidFill>
                <a:srgbClr val="EE4D0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EE4D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Supervisor: Professor Heidi Toivonen </a:t>
            </a:r>
            <a:endParaRPr sz="1550">
              <a:solidFill>
                <a:srgbClr val="EE4D0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EE4D0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PSY499 Honours</a:t>
            </a:r>
            <a:endParaRPr sz="1006">
              <a:solidFill>
                <a:srgbClr val="EE4D0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27" name="Google Shape;2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 rotWithShape="1">
          <a:blip r:embed="rId5">
            <a:alphaModFix/>
          </a:blip>
          <a:srcRect b="21157" l="0" r="0" t="21970"/>
          <a:stretch/>
        </p:blipFill>
        <p:spPr>
          <a:xfrm>
            <a:off x="0" y="3949600"/>
            <a:ext cx="9144001" cy="126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5"/>
          <p:cNvSpPr txBox="1"/>
          <p:nvPr/>
        </p:nvSpPr>
        <p:spPr>
          <a:xfrm>
            <a:off x="2705700" y="23600"/>
            <a:ext cx="3732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APPENDIX A</a:t>
            </a:r>
            <a:endParaRPr b="1" sz="2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5" name="Google Shape;235;p25"/>
          <p:cNvGraphicFramePr/>
          <p:nvPr/>
        </p:nvGraphicFramePr>
        <p:xfrm>
          <a:off x="133325" y="1153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1142750"/>
                <a:gridCol w="1142750"/>
                <a:gridCol w="3317550"/>
                <a:gridCol w="1200600"/>
                <a:gridCol w="2073700"/>
              </a:tblGrid>
              <a:tr h="377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Subreddit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Year Thread Began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Title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Users 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Upvotes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78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r/SuicideWatch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2023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“Imagine getting only one shot at life and it's this”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89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199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r/Anxiety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“I finally stopped chasing people who never check on me — and now I feel both peaceful and alone”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480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7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r/Lonely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“Does anyone else just feel like sh*t Every. Single. Day?”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677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9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r/Depression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“Life doesn't "get better" unless you take actions to MAKE it better. But depression itself can make it impossible to act”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3,300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89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r/MentalHealth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“Is it really depression, or are we just finally realizing life in this system is soul crushing?”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428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36" name="Google Shape;236;p25"/>
          <p:cNvSpPr txBox="1"/>
          <p:nvPr/>
        </p:nvSpPr>
        <p:spPr>
          <a:xfrm>
            <a:off x="0" y="772875"/>
            <a:ext cx="5927400" cy="8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1: </a:t>
            </a:r>
            <a:r>
              <a:rPr i="1"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Selected Subreddit Threads with User Engagement Statistics </a:t>
            </a:r>
            <a:endParaRPr i="1"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26"/>
          <p:cNvSpPr txBox="1"/>
          <p:nvPr>
            <p:ph type="title"/>
          </p:nvPr>
        </p:nvSpPr>
        <p:spPr>
          <a:xfrm>
            <a:off x="311700" y="1592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APPENDIX B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43" name="Google Shape;243;p26"/>
          <p:cNvSpPr txBox="1"/>
          <p:nvPr/>
        </p:nvSpPr>
        <p:spPr>
          <a:xfrm>
            <a:off x="117713" y="952425"/>
            <a:ext cx="7952100" cy="3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2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Summary of Non-Reflective Nonagency Discursive Tools (Toivonen et al., 2019)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graphicFrame>
        <p:nvGraphicFramePr>
          <p:cNvPr id="244" name="Google Shape;244;p26"/>
          <p:cNvGraphicFramePr/>
          <p:nvPr/>
        </p:nvGraphicFramePr>
        <p:xfrm>
          <a:off x="117713" y="1328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3346400"/>
                <a:gridCol w="5562175"/>
              </a:tblGrid>
              <a:tr h="495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Agency Tools </a:t>
                      </a:r>
                      <a:endParaRPr b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Definition; </a:t>
                      </a:r>
                      <a:r>
                        <a:rPr b="1"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tool displays agency as….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43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Non-Reflective Positions 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NAT1 | Dismissing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issue is unrelated to oneself, any meaningful personal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relationship with a supposed problem is denied or mitigated.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42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NAT2 | Others as Actor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Some phenomenon/event is functioning as the actor, the client’s position is either not verbalized or is that of a victim, object, or stooge.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NAT3 | Exteriorization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Experiences exist as their own entities and are not one’s own creation.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75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NAT4 | Not Initiating Action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being able to initiate action.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483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NAT5 | Not Stopping or Curbing Action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being able to stop what one is doing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NAT6 | Not Modifying Action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being able to make constructive choices.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" name="Google Shape;249;p27"/>
          <p:cNvGraphicFramePr/>
          <p:nvPr/>
        </p:nvGraphicFramePr>
        <p:xfrm>
          <a:off x="389138" y="1458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3159325"/>
                <a:gridCol w="5251225"/>
              </a:tblGrid>
              <a:tr h="4209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Reflective Positions </a:t>
                      </a:r>
                      <a:endParaRPr b="1"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82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NAT7 | Noncognizance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understanding, knowing, noticing, etc. something about one’s experiences.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0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NAT8 | Reflection Dysfunction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Having chosen a way of acting that can no longer be sustained.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707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NAT9 | Discontinuance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The current actions/experiences are not meaningfully related to past/future.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63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NAT10 | Presumptive Positioning of Others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Not taking into account other persons’ perspective and being unable to coordinate meanings in a situation.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0" name="Google Shape;250;p27"/>
          <p:cNvSpPr txBox="1"/>
          <p:nvPr/>
        </p:nvSpPr>
        <p:spPr>
          <a:xfrm>
            <a:off x="344313" y="969650"/>
            <a:ext cx="6964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Table 3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Summary of Reflective Nonagency Discursive Tools (Toivonen et al., 2019)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51" name="Google Shape;25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27"/>
          <p:cNvSpPr txBox="1"/>
          <p:nvPr>
            <p:ph type="title"/>
          </p:nvPr>
        </p:nvSpPr>
        <p:spPr>
          <a:xfrm>
            <a:off x="321888" y="1837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APPENDIX B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 txBox="1"/>
          <p:nvPr>
            <p:ph type="title"/>
          </p:nvPr>
        </p:nvSpPr>
        <p:spPr>
          <a:xfrm>
            <a:off x="311700" y="4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APPENDIX C</a:t>
            </a: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58" name="Google Shape;25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9" name="Google Shape;259;p28"/>
          <p:cNvGraphicFramePr/>
          <p:nvPr/>
        </p:nvGraphicFramePr>
        <p:xfrm>
          <a:off x="75838" y="870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{0FDFE994-B8E4-4274-BE90-19E28A9ACB93}</a:tableStyleId>
              </a:tblPr>
              <a:tblGrid>
                <a:gridCol w="716025"/>
                <a:gridCol w="1879275"/>
                <a:gridCol w="3960225"/>
                <a:gridCol w="2436775"/>
              </a:tblGrid>
              <a:tr h="2936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Tool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Discursive Function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Example from Data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Analysis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685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NAT2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Environmental Factors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“...Its not in the cards for me to be happy…”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5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r/Lonely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Mental illness due to fortune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NAT2, AT7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Collective Positioning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“As fate seems to take us to the lion's lair…Or maybe it's just the trials of the earth. Either way, we're left to question”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r/SuicideWatch 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Collective positioning of nonagency with “us” and ‘we”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NAT5, AT4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Symptoms Regardless of Action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“...No matter what I do, everything just goes to shit…”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2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r/SuicideWatch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Continuous mental health struggles (NAT5) justify no longer initiation actions (AT4) </a:t>
                      </a:r>
                      <a:endParaRPr sz="1100"/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86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AT4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Supporting Others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“First, take a deep breath…”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5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r/Anxiety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Co-construction of agentic positions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112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AT7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Express Shared Experiences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“...I truly don't understand why we feel this way, but I am sorry you're stuck in it too…” </a:t>
                      </a:r>
                      <a:endParaRPr i="1"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Upvote 3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r/Anxiety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Builds community through advice and support giving 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0" name="Google Shape;260;p28"/>
          <p:cNvSpPr txBox="1"/>
          <p:nvPr/>
        </p:nvSpPr>
        <p:spPr>
          <a:xfrm>
            <a:off x="68050" y="666163"/>
            <a:ext cx="6316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2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Times New Roman"/>
                <a:ea typeface="Times New Roman"/>
                <a:cs typeface="Times New Roman"/>
                <a:sym typeface="Times New Roman"/>
              </a:rPr>
              <a:t>Table 3:</a:t>
            </a:r>
            <a:r>
              <a:rPr i="1" lang="en" sz="1500">
                <a:latin typeface="Times New Roman"/>
                <a:ea typeface="Times New Roman"/>
                <a:cs typeface="Times New Roman"/>
                <a:sym typeface="Times New Roman"/>
              </a:rPr>
              <a:t> Main Tools and Their Discursive Function across Five Subreddits </a:t>
            </a:r>
            <a:endParaRPr i="1" sz="15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9"/>
          <p:cNvSpPr txBox="1"/>
          <p:nvPr/>
        </p:nvSpPr>
        <p:spPr>
          <a:xfrm>
            <a:off x="693900" y="1579425"/>
            <a:ext cx="7756200" cy="30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“I agree. In the world where being evil and cold is normal, I would like to be the lunatic. When everything bad is popular, who wouldn't want to be unpopular…”</a:t>
            </a:r>
            <a:endParaRPr sz="2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Upvote 1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r/MentalHealth </a:t>
            </a:r>
            <a:endParaRPr sz="15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6" name="Google Shape;266;p29"/>
          <p:cNvSpPr txBox="1"/>
          <p:nvPr>
            <p:ph type="title"/>
          </p:nvPr>
        </p:nvSpPr>
        <p:spPr>
          <a:xfrm>
            <a:off x="311700" y="450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Times New Roman"/>
                <a:ea typeface="Times New Roman"/>
                <a:cs typeface="Times New Roman"/>
                <a:sym typeface="Times New Roman"/>
              </a:rPr>
              <a:t>APPENDIX D 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267" name="Google Shape;2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41363" y="45050"/>
            <a:ext cx="2102639" cy="57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